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54"/>
  </p:notesMasterIdLst>
  <p:sldIdLst>
    <p:sldId id="256" r:id="rId5"/>
    <p:sldId id="303" r:id="rId6"/>
    <p:sldId id="304" r:id="rId7"/>
    <p:sldId id="305" r:id="rId8"/>
    <p:sldId id="306" r:id="rId9"/>
    <p:sldId id="318" r:id="rId10"/>
    <p:sldId id="308" r:id="rId11"/>
    <p:sldId id="309" r:id="rId12"/>
    <p:sldId id="26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07" r:id="rId21"/>
    <p:sldId id="319" r:id="rId22"/>
    <p:sldId id="320" r:id="rId23"/>
    <p:sldId id="321" r:id="rId24"/>
    <p:sldId id="322" r:id="rId25"/>
    <p:sldId id="310" r:id="rId26"/>
    <p:sldId id="259" r:id="rId27"/>
    <p:sldId id="324" r:id="rId28"/>
    <p:sldId id="325" r:id="rId29"/>
    <p:sldId id="302" r:id="rId30"/>
    <p:sldId id="327" r:id="rId31"/>
    <p:sldId id="336" r:id="rId32"/>
    <p:sldId id="323" r:id="rId33"/>
    <p:sldId id="265" r:id="rId34"/>
    <p:sldId id="296" r:id="rId35"/>
    <p:sldId id="261" r:id="rId36"/>
    <p:sldId id="297" r:id="rId37"/>
    <p:sldId id="298" r:id="rId38"/>
    <p:sldId id="263" r:id="rId39"/>
    <p:sldId id="262" r:id="rId40"/>
    <p:sldId id="264" r:id="rId41"/>
    <p:sldId id="299" r:id="rId42"/>
    <p:sldId id="300" r:id="rId43"/>
    <p:sldId id="273" r:id="rId44"/>
    <p:sldId id="326" r:id="rId45"/>
    <p:sldId id="301" r:id="rId46"/>
    <p:sldId id="328" r:id="rId47"/>
    <p:sldId id="329" r:id="rId48"/>
    <p:sldId id="330" r:id="rId49"/>
    <p:sldId id="331" r:id="rId50"/>
    <p:sldId id="332" r:id="rId51"/>
    <p:sldId id="333" r:id="rId52"/>
    <p:sldId id="334" r:id="rId53"/>
  </p:sldIdLst>
  <p:sldSz cx="9144000" cy="5143500" type="screen16x9"/>
  <p:notesSz cx="6858000" cy="9144000"/>
  <p:embeddedFontLst>
    <p:embeddedFont>
      <p:font typeface="Bebas Neue" panose="020B0604020202020204" charset="0"/>
      <p:regular r:id="rId55"/>
    </p:embeddedFont>
    <p:embeddedFont>
      <p:font typeface="Darker Grotesque SemiBold" pitchFamily="2" charset="0"/>
      <p:bold r:id="rId56"/>
    </p:embeddedFont>
    <p:embeddedFont>
      <p:font typeface="Malgun Gothic Semilight" panose="020B0502040204020203" pitchFamily="34" charset="-128"/>
      <p:regular r:id="rId57"/>
    </p:embeddedFont>
    <p:embeddedFont>
      <p:font typeface="Open Sans" panose="020B0604020202020204" charset="0"/>
      <p:regular r:id="rId58"/>
      <p:bold r:id="rId59"/>
      <p:italic r:id="rId60"/>
      <p:boldItalic r:id="rId61"/>
    </p:embeddedFont>
    <p:embeddedFont>
      <p:font typeface="Playfair Display" panose="020B0604020202020204" charset="0"/>
      <p:regular r:id="rId62"/>
      <p:bold r:id="rId63"/>
      <p:italic r:id="rId64"/>
      <p:boldItalic r:id="rId65"/>
    </p:embeddedFont>
    <p:embeddedFont>
      <p:font typeface="Playfair Display Medium" panose="020B0604020202020204" charset="0"/>
      <p:regular r:id="rId66"/>
      <p:bold r:id="rId67"/>
      <p:italic r:id="rId68"/>
      <p:boldItalic r:id="rId69"/>
    </p:embeddedFont>
    <p:embeddedFont>
      <p:font typeface="Playfair Display SemiBold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chol Aprea" initials="MA" lastIdx="2" clrIdx="0">
    <p:extLst>
      <p:ext uri="{19B8F6BF-5375-455C-9EA6-DF929625EA0E}">
        <p15:presenceInfo xmlns:p15="http://schemas.microsoft.com/office/powerpoint/2012/main" userId="S-1-5-21-998307826-4113346675-2093440345-685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800"/>
    <a:srgbClr val="5579A8"/>
    <a:srgbClr val="067AC2"/>
    <a:srgbClr val="6F776A"/>
    <a:srgbClr val="AC568A"/>
    <a:srgbClr val="9462A3"/>
    <a:srgbClr val="BE3F54"/>
    <a:srgbClr val="2D9B47"/>
    <a:srgbClr val="A2B33B"/>
    <a:srgbClr val="6F6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CAD1B9-9211-4F53-AC53-EBBFF169BF87}">
  <a:tblStyle styleId="{ACCAD1B9-9211-4F53-AC53-EBBFF169BF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0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37d15e42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37d15e42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445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177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90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204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043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17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7d15e42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37d15e42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93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575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538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33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37d15e42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37d15e42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890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265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774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7d15e42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37d15e42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563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892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738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7d15e42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37d15e42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146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19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37d15e42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37d15e42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87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7d15e42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37d15e42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069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7d15e42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37d15e42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400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33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127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48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754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7d15e42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37d15e42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908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8c152ec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8c152ec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17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91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07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492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7d15e42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37d15e42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419450" y="1378200"/>
            <a:ext cx="63051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42150" y="877800"/>
            <a:ext cx="4259700" cy="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720000" y="1839000"/>
            <a:ext cx="2759400" cy="146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/>
          </p:nvPr>
        </p:nvSpPr>
        <p:spPr>
          <a:xfrm>
            <a:off x="5187450" y="539500"/>
            <a:ext cx="27594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5187450" y="882375"/>
            <a:ext cx="2759400" cy="8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3"/>
          </p:nvPr>
        </p:nvSpPr>
        <p:spPr>
          <a:xfrm>
            <a:off x="5187450" y="1945925"/>
            <a:ext cx="27594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4"/>
          </p:nvPr>
        </p:nvSpPr>
        <p:spPr>
          <a:xfrm>
            <a:off x="5187450" y="2288800"/>
            <a:ext cx="2759400" cy="8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5"/>
          </p:nvPr>
        </p:nvSpPr>
        <p:spPr>
          <a:xfrm>
            <a:off x="5187450" y="3381825"/>
            <a:ext cx="27594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6"/>
          </p:nvPr>
        </p:nvSpPr>
        <p:spPr>
          <a:xfrm>
            <a:off x="5187450" y="3724700"/>
            <a:ext cx="2759400" cy="8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7" hasCustomPrompt="1"/>
          </p:nvPr>
        </p:nvSpPr>
        <p:spPr>
          <a:xfrm>
            <a:off x="4285425" y="51727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8" hasCustomPrompt="1"/>
          </p:nvPr>
        </p:nvSpPr>
        <p:spPr>
          <a:xfrm>
            <a:off x="4285425" y="19284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9" hasCustomPrompt="1"/>
          </p:nvPr>
        </p:nvSpPr>
        <p:spPr>
          <a:xfrm>
            <a:off x="4285425" y="3365400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720000" y="393192"/>
            <a:ext cx="7704000" cy="64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1335455" y="2165025"/>
            <a:ext cx="286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2"/>
          </p:nvPr>
        </p:nvSpPr>
        <p:spPr>
          <a:xfrm>
            <a:off x="4813331" y="2165025"/>
            <a:ext cx="2985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3"/>
          </p:nvPr>
        </p:nvSpPr>
        <p:spPr>
          <a:xfrm>
            <a:off x="1339355" y="3903225"/>
            <a:ext cx="2853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4807331" y="3903225"/>
            <a:ext cx="299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5"/>
          </p:nvPr>
        </p:nvSpPr>
        <p:spPr>
          <a:xfrm>
            <a:off x="1335455" y="1832425"/>
            <a:ext cx="2861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4803431" y="1832425"/>
            <a:ext cx="3005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7"/>
          </p:nvPr>
        </p:nvSpPr>
        <p:spPr>
          <a:xfrm>
            <a:off x="1335455" y="3570825"/>
            <a:ext cx="2861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8"/>
          </p:nvPr>
        </p:nvSpPr>
        <p:spPr>
          <a:xfrm>
            <a:off x="4803431" y="3570825"/>
            <a:ext cx="3005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9" hasCustomPrompt="1"/>
          </p:nvPr>
        </p:nvSpPr>
        <p:spPr>
          <a:xfrm>
            <a:off x="2327105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13" hasCustomPrompt="1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14" hasCustomPrompt="1"/>
          </p:nvPr>
        </p:nvSpPr>
        <p:spPr>
          <a:xfrm>
            <a:off x="2327105" y="276197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15" hasCustomPrompt="1"/>
          </p:nvPr>
        </p:nvSpPr>
        <p:spPr>
          <a:xfrm>
            <a:off x="5867081" y="276197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t>xx%</a:t>
            </a: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74734">
            <a:off x="2006975" y="-4788775"/>
            <a:ext cx="51435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/>
          <p:nvPr/>
        </p:nvCxnSpPr>
        <p:spPr>
          <a:xfrm>
            <a:off x="933150" y="4838050"/>
            <a:ext cx="727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716600" y="22102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2"/>
          </p:nvPr>
        </p:nvSpPr>
        <p:spPr>
          <a:xfrm>
            <a:off x="3304600" y="22102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3"/>
          </p:nvPr>
        </p:nvSpPr>
        <p:spPr>
          <a:xfrm>
            <a:off x="720050" y="3948475"/>
            <a:ext cx="2520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4"/>
          </p:nvPr>
        </p:nvSpPr>
        <p:spPr>
          <a:xfrm>
            <a:off x="3304600" y="39484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5"/>
          </p:nvPr>
        </p:nvSpPr>
        <p:spPr>
          <a:xfrm>
            <a:off x="5899575" y="22102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6"/>
          </p:nvPr>
        </p:nvSpPr>
        <p:spPr>
          <a:xfrm>
            <a:off x="5899575" y="39484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393192"/>
            <a:ext cx="7704000" cy="64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7"/>
          </p:nvPr>
        </p:nvSpPr>
        <p:spPr>
          <a:xfrm>
            <a:off x="716600" y="18777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8"/>
          </p:nvPr>
        </p:nvSpPr>
        <p:spPr>
          <a:xfrm>
            <a:off x="3304600" y="18777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9"/>
          </p:nvPr>
        </p:nvSpPr>
        <p:spPr>
          <a:xfrm>
            <a:off x="5899575" y="18777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3"/>
          </p:nvPr>
        </p:nvSpPr>
        <p:spPr>
          <a:xfrm>
            <a:off x="716600" y="36160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4"/>
          </p:nvPr>
        </p:nvSpPr>
        <p:spPr>
          <a:xfrm>
            <a:off x="3304600" y="3616075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5"/>
          </p:nvPr>
        </p:nvSpPr>
        <p:spPr>
          <a:xfrm>
            <a:off x="5903025" y="3616075"/>
            <a:ext cx="2520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74734">
            <a:off x="2006975" y="-4788775"/>
            <a:ext cx="51435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7"/>
          <p:cNvCxnSpPr/>
          <p:nvPr/>
        </p:nvCxnSpPr>
        <p:spPr>
          <a:xfrm>
            <a:off x="933150" y="4838050"/>
            <a:ext cx="727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52350" y="2058075"/>
            <a:ext cx="4839300" cy="134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152350" y="3398163"/>
            <a:ext cx="48393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848000" y="1042712"/>
            <a:ext cx="5448000" cy="10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290750" y="3037923"/>
            <a:ext cx="2907600" cy="120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945625" y="3037925"/>
            <a:ext cx="2907600" cy="120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93192"/>
            <a:ext cx="77040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74734">
            <a:off x="2006975" y="-478877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39319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38238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4976975" y="1374425"/>
            <a:ext cx="3232800" cy="291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03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20064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2"/>
          </p:nvPr>
        </p:nvSpPr>
        <p:spPr>
          <a:xfrm>
            <a:off x="4826936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389525"/>
            <a:ext cx="7704000" cy="7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pic>
        <p:nvPicPr>
          <p:cNvPr id="43" name="Google Shape;4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9891">
            <a:off x="5221636" y="-200422"/>
            <a:ext cx="497148" cy="49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22">
            <a:off x="-349537" y="3826699"/>
            <a:ext cx="711201" cy="71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1848000" y="1968762"/>
            <a:ext cx="54480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125" y="-75"/>
            <a:ext cx="9144000" cy="517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720000" y="39319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2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22376" y="393192"/>
            <a:ext cx="77175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40">
          <p15:clr>
            <a:srgbClr val="000000"/>
          </p15:clr>
        </p15:guide>
        <p15:guide id="2" orient="horz" pos="2900">
          <p15:clr>
            <a:srgbClr val="212121"/>
          </p15:clr>
        </p15:guide>
        <p15:guide id="3" pos="449">
          <p15:clr>
            <a:srgbClr val="000000"/>
          </p15:clr>
        </p15:guide>
        <p15:guide id="4" pos="531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11.xml"/><Relationship Id="rId7" Type="http://schemas.openxmlformats.org/officeDocument/2006/relationships/slide" Target="slid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slide" Target="slide13.xml"/><Relationship Id="rId4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4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4.xml"/><Relationship Id="rId5" Type="http://schemas.openxmlformats.org/officeDocument/2006/relationships/slide" Target="slide45.xml"/><Relationship Id="rId4" Type="http://schemas.openxmlformats.org/officeDocument/2006/relationships/slide" Target="slide4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43.xml"/><Relationship Id="rId7" Type="http://schemas.openxmlformats.org/officeDocument/2006/relationships/slide" Target="slide4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48.xml"/><Relationship Id="rId5" Type="http://schemas.openxmlformats.org/officeDocument/2006/relationships/image" Target="../media/image3.png"/><Relationship Id="rId4" Type="http://schemas.openxmlformats.org/officeDocument/2006/relationships/slide" Target="slide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slide" Target="slid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slide" Target="slide46.xml"/><Relationship Id="rId4" Type="http://schemas.openxmlformats.org/officeDocument/2006/relationships/slide" Target="slide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1419450" y="1378200"/>
            <a:ext cx="63051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Ricerca e Sviluppo</a:t>
            </a:r>
            <a:endParaRPr sz="4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i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Studio sui grafici</a:t>
            </a:r>
            <a:endParaRPr sz="6000" i="1" dirty="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87">
            <a:off x="7133348" y="478452"/>
            <a:ext cx="1699618" cy="16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00103">
            <a:off x="6834550" y="3417563"/>
            <a:ext cx="589535" cy="58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8">
            <a:off x="1227555" y="1042228"/>
            <a:ext cx="334417" cy="33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731011" y="3048575"/>
            <a:ext cx="1327502" cy="1327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4"/>
          <p:cNvCxnSpPr/>
          <p:nvPr/>
        </p:nvCxnSpPr>
        <p:spPr>
          <a:xfrm>
            <a:off x="2638350" y="4334000"/>
            <a:ext cx="386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479882" y="267581"/>
            <a:ext cx="77040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it-IT" dirty="0"/>
              <a:t>Principali Categorie</a:t>
            </a:r>
            <a:br>
              <a:rPr lang="it-IT" dirty="0"/>
            </a:br>
            <a:r>
              <a:rPr lang="it-IT" sz="1000" dirty="0"/>
              <a:t>CLICCA SULLE INTESTAZIONI PER VISUALIZZARE GLI ESEMPI</a:t>
            </a:r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0" y="2221626"/>
            <a:ext cx="2443523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rId3" action="ppaction://hlinksldjump"/>
              </a:rPr>
              <a:t>Grafici di distribuzione: </a:t>
            </a:r>
            <a:r>
              <a:rPr lang="it-IT" sz="1000" dirty="0"/>
              <a:t>Utilizzati per mostrare la distribuzione di un set di dati.</a:t>
            </a:r>
            <a:endParaRPr sz="1000"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2960286" y="1959098"/>
            <a:ext cx="282839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rId4" action="ppaction://hlinksldjump"/>
              </a:rPr>
              <a:t>Grafici di confronto:</a:t>
            </a:r>
            <a:r>
              <a:rPr lang="it-IT" dirty="0"/>
              <a:t> </a:t>
            </a:r>
          </a:p>
          <a:p>
            <a:pPr marL="0" lvl="0" indent="0"/>
            <a:r>
              <a:rPr lang="it-IT" sz="1000" dirty="0"/>
              <a:t>Utilizzati per comparare diversi set di dati.</a:t>
            </a:r>
            <a:endParaRPr sz="1000"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3"/>
          </p:nvPr>
        </p:nvSpPr>
        <p:spPr>
          <a:xfrm>
            <a:off x="6364660" y="1760549"/>
            <a:ext cx="2835329" cy="679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rId5" action="ppaction://hlinksldjump"/>
              </a:rPr>
              <a:t>Grafici di tendenza</a:t>
            </a:r>
            <a:r>
              <a:rPr lang="it-IT" dirty="0"/>
              <a:t>: </a:t>
            </a:r>
          </a:p>
          <a:p>
            <a:pPr marL="0" lvl="0" indent="0"/>
            <a:r>
              <a:rPr lang="it-IT" sz="1000" dirty="0"/>
              <a:t>Utilizzati per mostrare come i dati cambiano nel tempo.</a:t>
            </a:r>
            <a:endParaRPr sz="1000"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005">
            <a:off x="982755" y="1157210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005">
            <a:off x="4106642" y="1065469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005">
            <a:off x="7510982" y="1199664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372092-A7CB-4719-A400-5EA4F4BF3EDB}"/>
              </a:ext>
            </a:extLst>
          </p:cNvPr>
          <p:cNvSpPr txBox="1"/>
          <p:nvPr/>
        </p:nvSpPr>
        <p:spPr>
          <a:xfrm>
            <a:off x="1142973" y="1274664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9D239F7-87E1-4E20-B9C2-EEC982040C5C}"/>
              </a:ext>
            </a:extLst>
          </p:cNvPr>
          <p:cNvSpPr txBox="1"/>
          <p:nvPr/>
        </p:nvSpPr>
        <p:spPr>
          <a:xfrm>
            <a:off x="4225984" y="1182923"/>
            <a:ext cx="29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B840B87-DACC-4818-9656-0BA4E215D764}"/>
              </a:ext>
            </a:extLst>
          </p:cNvPr>
          <p:cNvSpPr txBox="1"/>
          <p:nvPr/>
        </p:nvSpPr>
        <p:spPr>
          <a:xfrm>
            <a:off x="7676231" y="1326990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2" name="Google Shape;245;p32">
            <a:extLst>
              <a:ext uri="{FF2B5EF4-FFF2-40B4-BE49-F238E27FC236}">
                <a16:creationId xmlns:a16="http://schemas.microsoft.com/office/drawing/2014/main" id="{1273A577-CADB-41EF-A3AC-A8ED95AFD7E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005">
            <a:off x="2510414" y="2731557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67DD9B-6DC1-40F0-9C8A-6F19BEA120AB}"/>
              </a:ext>
            </a:extLst>
          </p:cNvPr>
          <p:cNvSpPr txBox="1"/>
          <p:nvPr/>
        </p:nvSpPr>
        <p:spPr>
          <a:xfrm>
            <a:off x="2686374" y="2849893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4" name="Google Shape;245;p32">
            <a:extLst>
              <a:ext uri="{FF2B5EF4-FFF2-40B4-BE49-F238E27FC236}">
                <a16:creationId xmlns:a16="http://schemas.microsoft.com/office/drawing/2014/main" id="{A3190FEF-F7E3-415C-ADA6-8C437EAA46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005">
            <a:off x="6156852" y="2975717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1C2A09C-9932-4801-AA90-D4A497B230B2}"/>
              </a:ext>
            </a:extLst>
          </p:cNvPr>
          <p:cNvSpPr txBox="1"/>
          <p:nvPr/>
        </p:nvSpPr>
        <p:spPr>
          <a:xfrm>
            <a:off x="6322102" y="3093172"/>
            <a:ext cx="10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Google Shape;236;p32">
            <a:extLst>
              <a:ext uri="{FF2B5EF4-FFF2-40B4-BE49-F238E27FC236}">
                <a16:creationId xmlns:a16="http://schemas.microsoft.com/office/drawing/2014/main" id="{FB9465F2-02BB-40FF-985B-D47857B2FE8F}"/>
              </a:ext>
            </a:extLst>
          </p:cNvPr>
          <p:cNvSpPr txBox="1">
            <a:spLocks/>
          </p:cNvSpPr>
          <p:nvPr/>
        </p:nvSpPr>
        <p:spPr>
          <a:xfrm>
            <a:off x="1517860" y="3909222"/>
            <a:ext cx="252779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 dirty="0">
                <a:hlinkClick r:id="rId7" action="ppaction://hlinksldjump"/>
              </a:rPr>
              <a:t>Grafici di relazione: </a:t>
            </a:r>
            <a:endParaRPr lang="it-IT" dirty="0"/>
          </a:p>
          <a:p>
            <a:pPr marL="0" indent="0"/>
            <a:r>
              <a:rPr lang="it-IT" sz="1000" dirty="0"/>
              <a:t>Utilizzati per mostrare le relazioni tra diverse variabili.</a:t>
            </a:r>
          </a:p>
        </p:txBody>
      </p:sp>
      <p:sp>
        <p:nvSpPr>
          <p:cNvPr id="17" name="Google Shape;236;p32">
            <a:extLst>
              <a:ext uri="{FF2B5EF4-FFF2-40B4-BE49-F238E27FC236}">
                <a16:creationId xmlns:a16="http://schemas.microsoft.com/office/drawing/2014/main" id="{07D5B061-0A1B-4710-9AE4-888B1125039C}"/>
              </a:ext>
            </a:extLst>
          </p:cNvPr>
          <p:cNvSpPr txBox="1">
            <a:spLocks/>
          </p:cNvSpPr>
          <p:nvPr/>
        </p:nvSpPr>
        <p:spPr>
          <a:xfrm>
            <a:off x="4926091" y="3820025"/>
            <a:ext cx="299631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 dirty="0">
                <a:hlinkClick r:id="rId8" action="ppaction://hlinksldjump"/>
              </a:rPr>
              <a:t>Grafici gerarchici: </a:t>
            </a:r>
            <a:r>
              <a:rPr lang="it-IT" sz="1000" dirty="0"/>
              <a:t>Utilizzati per rappresentare strutture gerarchiche di dati.</a:t>
            </a:r>
          </a:p>
        </p:txBody>
      </p:sp>
      <p:sp>
        <p:nvSpPr>
          <p:cNvPr id="21" name="Google Shape;173;p28">
            <a:extLst>
              <a:ext uri="{FF2B5EF4-FFF2-40B4-BE49-F238E27FC236}">
                <a16:creationId xmlns:a16="http://schemas.microsoft.com/office/drawing/2014/main" id="{EA039746-1D22-468E-B055-063FF1AF23B8}"/>
              </a:ext>
            </a:extLst>
          </p:cNvPr>
          <p:cNvSpPr txBox="1">
            <a:spLocks/>
          </p:cNvSpPr>
          <p:nvPr/>
        </p:nvSpPr>
        <p:spPr>
          <a:xfrm rot="39726">
            <a:off x="7923986" y="4883878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149050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Famiglia dei Grafici di Distribuzione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102339" y="1320490"/>
            <a:ext cx="3109206" cy="1661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 Istogrammi:</a:t>
            </a:r>
          </a:p>
          <a:p>
            <a:pPr marL="0" lvl="0" indent="0"/>
            <a:r>
              <a:rPr lang="it-IT" dirty="0"/>
              <a:t> </a:t>
            </a:r>
            <a:r>
              <a:rPr lang="it-IT" sz="1400" dirty="0"/>
              <a:t>Utilizzati per mostrare la distribuzione di dati numerici raggruppati in intervalli.</a:t>
            </a:r>
            <a:endParaRPr sz="14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594654" y="2405939"/>
            <a:ext cx="344700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Box plot: </a:t>
            </a:r>
          </a:p>
          <a:p>
            <a:pPr marL="0" lvl="0" indent="0"/>
            <a:r>
              <a:rPr lang="it-IT" sz="1500" dirty="0"/>
              <a:t>Utilizzati per visualizzare la distribuzione di dati numerici e identificare eventuali </a:t>
            </a:r>
            <a:r>
              <a:rPr lang="it-IT" sz="1500" dirty="0" err="1"/>
              <a:t>outlier</a:t>
            </a:r>
            <a:r>
              <a:rPr lang="it-IT" sz="1500" dirty="0"/>
              <a:t>.</a:t>
            </a:r>
            <a:endParaRPr sz="15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2466774" y="3525515"/>
            <a:ext cx="4165493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 err="1"/>
              <a:t>Violin</a:t>
            </a:r>
            <a:r>
              <a:rPr lang="it-IT" dirty="0"/>
              <a:t> plot: </a:t>
            </a:r>
          </a:p>
          <a:p>
            <a:pPr marL="0" lvl="0" indent="0"/>
            <a:r>
              <a:rPr lang="it-IT" sz="1300" dirty="0"/>
              <a:t>Combinano le caratteristiche dei box plot e dei kernel </a:t>
            </a:r>
            <a:r>
              <a:rPr lang="it-IT" sz="1300" dirty="0" err="1"/>
              <a:t>density</a:t>
            </a:r>
            <a:r>
              <a:rPr lang="it-IT" sz="1300" dirty="0"/>
              <a:t> plot per mostrare la distribuzione dei dati.</a:t>
            </a:r>
            <a:endParaRPr sz="13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327105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4110621" y="2727152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79934" y="1497139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683745-929A-43D3-B558-3B85E7F7E407}"/>
              </a:ext>
            </a:extLst>
          </p:cNvPr>
          <p:cNvSpPr/>
          <p:nvPr/>
        </p:nvSpPr>
        <p:spPr>
          <a:xfrm rot="417595">
            <a:off x="-138287" y="23638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173;p28">
            <a:extLst>
              <a:ext uri="{FF2B5EF4-FFF2-40B4-BE49-F238E27FC236}">
                <a16:creationId xmlns:a16="http://schemas.microsoft.com/office/drawing/2014/main" id="{09F1A224-26EE-4AD6-9993-CFB145133183}"/>
              </a:ext>
            </a:extLst>
          </p:cNvPr>
          <p:cNvSpPr txBox="1">
            <a:spLocks/>
          </p:cNvSpPr>
          <p:nvPr/>
        </p:nvSpPr>
        <p:spPr>
          <a:xfrm rot="1164242">
            <a:off x="-139423" y="2363174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292045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Famiglia dei Grafici a Confronto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211402" y="1763843"/>
            <a:ext cx="3109206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 Grafici a barre: </a:t>
            </a:r>
          </a:p>
          <a:p>
            <a:pPr marL="0" lvl="0" indent="0"/>
            <a:r>
              <a:rPr lang="it-IT" sz="1400" dirty="0"/>
              <a:t>Utilizzati per confrontare quantità tra diverse categorie.</a:t>
            </a:r>
            <a:endParaRPr sz="14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594654" y="2405939"/>
            <a:ext cx="344700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 torta: </a:t>
            </a:r>
          </a:p>
          <a:p>
            <a:pPr marL="0" lvl="0" indent="0"/>
            <a:r>
              <a:rPr lang="it-IT" sz="1500" dirty="0"/>
              <a:t>Utilizzati per mostrare le proporzioni tra le diverse parti di un tutto.</a:t>
            </a:r>
            <a:endParaRPr sz="15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2466774" y="3473091"/>
            <a:ext cx="4165493" cy="1006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radar: </a:t>
            </a:r>
          </a:p>
          <a:p>
            <a:pPr marL="0" lvl="0" indent="0"/>
            <a:r>
              <a:rPr lang="it-IT" sz="1400" dirty="0"/>
              <a:t>Utilizzati per confrontare variabili multiple su un grafico circolare.</a:t>
            </a:r>
            <a:endParaRPr sz="14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327105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4110621" y="2727152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79934" y="1497139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683745-929A-43D3-B558-3B85E7F7E407}"/>
              </a:ext>
            </a:extLst>
          </p:cNvPr>
          <p:cNvSpPr/>
          <p:nvPr/>
        </p:nvSpPr>
        <p:spPr>
          <a:xfrm rot="417595">
            <a:off x="-138287" y="23638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173;p28">
            <a:extLst>
              <a:ext uri="{FF2B5EF4-FFF2-40B4-BE49-F238E27FC236}">
                <a16:creationId xmlns:a16="http://schemas.microsoft.com/office/drawing/2014/main" id="{09F1A224-26EE-4AD6-9993-CFB145133183}"/>
              </a:ext>
            </a:extLst>
          </p:cNvPr>
          <p:cNvSpPr txBox="1">
            <a:spLocks/>
          </p:cNvSpPr>
          <p:nvPr/>
        </p:nvSpPr>
        <p:spPr>
          <a:xfrm rot="1164242">
            <a:off x="-139423" y="2363174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45612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Famiglia dei Grafici di Tendenza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211402" y="1763843"/>
            <a:ext cx="3109206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 linee:</a:t>
            </a:r>
          </a:p>
          <a:p>
            <a:pPr marL="0" lvl="0" indent="0"/>
            <a:r>
              <a:rPr lang="it-IT" dirty="0"/>
              <a:t> </a:t>
            </a:r>
            <a:r>
              <a:rPr lang="it-IT" sz="1400" dirty="0"/>
              <a:t>Utilizzati per mostrare come i dati cambiano nel tempo.</a:t>
            </a:r>
            <a:endParaRPr sz="14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594654" y="2405939"/>
            <a:ext cx="344700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ad area: </a:t>
            </a:r>
          </a:p>
          <a:p>
            <a:pPr marL="0" lvl="0" indent="0"/>
            <a:r>
              <a:rPr lang="it-IT" sz="1600" dirty="0"/>
              <a:t>Utilizzati per enfatizzare il volume dei dati sotto una linea di tendenza.</a:t>
            </a:r>
            <a:endParaRPr sz="11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2466774" y="3473091"/>
            <a:ext cx="4165493" cy="1006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 candele: </a:t>
            </a:r>
          </a:p>
          <a:p>
            <a:pPr marL="0" lvl="0" indent="0"/>
            <a:r>
              <a:rPr lang="it-IT" sz="1600" dirty="0"/>
              <a:t>Utilizzati principalmente in finanza per mostrare i movimenti dei prezzi di asset nel tempo.</a:t>
            </a:r>
            <a:endParaRPr sz="16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327105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4110447" y="2648339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79934" y="1497139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683745-929A-43D3-B558-3B85E7F7E407}"/>
              </a:ext>
            </a:extLst>
          </p:cNvPr>
          <p:cNvSpPr/>
          <p:nvPr/>
        </p:nvSpPr>
        <p:spPr>
          <a:xfrm rot="417595">
            <a:off x="-138287" y="23638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173;p28">
            <a:extLst>
              <a:ext uri="{FF2B5EF4-FFF2-40B4-BE49-F238E27FC236}">
                <a16:creationId xmlns:a16="http://schemas.microsoft.com/office/drawing/2014/main" id="{09F1A224-26EE-4AD6-9993-CFB145133183}"/>
              </a:ext>
            </a:extLst>
          </p:cNvPr>
          <p:cNvSpPr txBox="1">
            <a:spLocks/>
          </p:cNvSpPr>
          <p:nvPr/>
        </p:nvSpPr>
        <p:spPr>
          <a:xfrm rot="1164242">
            <a:off x="-139423" y="2363174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50698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Famiglia dei Grafici di Relazione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211402" y="1763843"/>
            <a:ext cx="3109206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 dispersione: </a:t>
            </a:r>
            <a:r>
              <a:rPr lang="it-IT" sz="1400" dirty="0"/>
              <a:t>Utilizzati per mostrare la relazione tra due variabili numeriche.</a:t>
            </a:r>
            <a:endParaRPr sz="14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476982" y="2329350"/>
            <a:ext cx="365799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 bolle: </a:t>
            </a:r>
          </a:p>
          <a:p>
            <a:pPr marL="0" lvl="0" indent="0"/>
            <a:r>
              <a:rPr lang="it-IT" sz="1500" dirty="0"/>
              <a:t>Utilizzati per aggiungere una terza dimensione ai grafici a dispersione attraverso la dimensione delle bolle.</a:t>
            </a:r>
            <a:endParaRPr sz="15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2466774" y="3473091"/>
            <a:ext cx="4165493" cy="1006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Mappe di calore: </a:t>
            </a:r>
          </a:p>
          <a:p>
            <a:pPr marL="0" lvl="0" indent="0"/>
            <a:r>
              <a:rPr lang="it-IT" sz="1500" dirty="0"/>
              <a:t>Utilizzate per rappresentare i valori di variabili attraverso variazioni di colore.</a:t>
            </a:r>
            <a:endParaRPr sz="15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327105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4110447" y="2648339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79934" y="1497139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683745-929A-43D3-B558-3B85E7F7E407}"/>
              </a:ext>
            </a:extLst>
          </p:cNvPr>
          <p:cNvSpPr/>
          <p:nvPr/>
        </p:nvSpPr>
        <p:spPr>
          <a:xfrm rot="417595">
            <a:off x="-138287" y="23638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173;p28">
            <a:extLst>
              <a:ext uri="{FF2B5EF4-FFF2-40B4-BE49-F238E27FC236}">
                <a16:creationId xmlns:a16="http://schemas.microsoft.com/office/drawing/2014/main" id="{09F1A224-26EE-4AD6-9993-CFB145133183}"/>
              </a:ext>
            </a:extLst>
          </p:cNvPr>
          <p:cNvSpPr txBox="1">
            <a:spLocks/>
          </p:cNvSpPr>
          <p:nvPr/>
        </p:nvSpPr>
        <p:spPr>
          <a:xfrm rot="1164242">
            <a:off x="-139423" y="2363174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265883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Famiglia dei Grafici Gerarchici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211402" y="1855277"/>
            <a:ext cx="3109206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 err="1"/>
              <a:t>Treemap</a:t>
            </a:r>
            <a:r>
              <a:rPr lang="it-IT" dirty="0"/>
              <a:t>: </a:t>
            </a:r>
          </a:p>
          <a:p>
            <a:pPr marL="0" lvl="0" indent="0"/>
            <a:r>
              <a:rPr lang="it-IT" sz="1500" dirty="0"/>
              <a:t>Utilizzati per visualizzare dati gerarchici attraverso rettangoli annidati</a:t>
            </a:r>
            <a:endParaRPr sz="15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476982" y="1497092"/>
            <a:ext cx="3657998" cy="1317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 err="1"/>
              <a:t>Sunburst</a:t>
            </a:r>
            <a:r>
              <a:rPr lang="it-IT" dirty="0"/>
              <a:t>:</a:t>
            </a:r>
          </a:p>
          <a:p>
            <a:pPr marL="0" lvl="0" indent="0"/>
            <a:r>
              <a:rPr lang="it-IT" dirty="0"/>
              <a:t> </a:t>
            </a:r>
            <a:r>
              <a:rPr lang="it-IT" sz="1500" dirty="0"/>
              <a:t>Utilizzati per rappresentare dati gerarchici in un formato ad anelli concentrici.</a:t>
            </a:r>
            <a:endParaRPr sz="15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2466774" y="3473091"/>
            <a:ext cx="4165493" cy="1006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Diagrammi ad albero: </a:t>
            </a:r>
          </a:p>
          <a:p>
            <a:pPr marL="0" lvl="0" indent="0"/>
            <a:r>
              <a:rPr lang="it-IT" sz="1600" dirty="0"/>
              <a:t>Utilizzati per mostrare la struttura di dati gerarchici in un formato ad albero.</a:t>
            </a:r>
            <a:endParaRPr sz="14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327105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4110447" y="2648339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79934" y="1497139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683745-929A-43D3-B558-3B85E7F7E407}"/>
              </a:ext>
            </a:extLst>
          </p:cNvPr>
          <p:cNvSpPr/>
          <p:nvPr/>
        </p:nvSpPr>
        <p:spPr>
          <a:xfrm rot="417595">
            <a:off x="-138287" y="23638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173;p28">
            <a:extLst>
              <a:ext uri="{FF2B5EF4-FFF2-40B4-BE49-F238E27FC236}">
                <a16:creationId xmlns:a16="http://schemas.microsoft.com/office/drawing/2014/main" id="{09F1A224-26EE-4AD6-9993-CFB145133183}"/>
              </a:ext>
            </a:extLst>
          </p:cNvPr>
          <p:cNvSpPr txBox="1">
            <a:spLocks/>
          </p:cNvSpPr>
          <p:nvPr/>
        </p:nvSpPr>
        <p:spPr>
          <a:xfrm rot="1164242">
            <a:off x="-139423" y="2363174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316832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88493">
            <a:off x="1596664" y="746041"/>
            <a:ext cx="5894668" cy="365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2124349" y="2178747"/>
            <a:ext cx="48393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Approfondimenti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1848000" y="1042712"/>
            <a:ext cx="5448000" cy="10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1.03</a:t>
            </a:r>
            <a:endParaRPr dirty="0"/>
          </a:p>
        </p:txBody>
      </p:sp>
      <p:pic>
        <p:nvPicPr>
          <p:cNvPr id="7" name="Google Shape;172;p28">
            <a:extLst>
              <a:ext uri="{FF2B5EF4-FFF2-40B4-BE49-F238E27FC236}">
                <a16:creationId xmlns:a16="http://schemas.microsoft.com/office/drawing/2014/main" id="{DF1AC234-EFE7-4755-8A95-2E846B02BF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2025230" y="324128"/>
            <a:ext cx="613949" cy="61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2;p28">
            <a:extLst>
              <a:ext uri="{FF2B5EF4-FFF2-40B4-BE49-F238E27FC236}">
                <a16:creationId xmlns:a16="http://schemas.microsoft.com/office/drawing/2014/main" id="{C1EED7E0-BB26-4DE6-B5A7-8FF1233BAF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6683966" y="4100793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485D9A3A-81ED-4C68-9699-5F5023F56650}"/>
              </a:ext>
            </a:extLst>
          </p:cNvPr>
          <p:cNvSpPr/>
          <p:nvPr/>
        </p:nvSpPr>
        <p:spPr>
          <a:xfrm rot="20893079">
            <a:off x="3860608" y="2879694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Google Shape;173;p28">
            <a:extLst>
              <a:ext uri="{FF2B5EF4-FFF2-40B4-BE49-F238E27FC236}">
                <a16:creationId xmlns:a16="http://schemas.microsoft.com/office/drawing/2014/main" id="{3CA2F67E-373C-45E9-89D5-2342CB39EFB3}"/>
              </a:ext>
            </a:extLst>
          </p:cNvPr>
          <p:cNvSpPr txBox="1">
            <a:spLocks/>
          </p:cNvSpPr>
          <p:nvPr/>
        </p:nvSpPr>
        <p:spPr>
          <a:xfrm rot="39726">
            <a:off x="4011073" y="2879050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308909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7436012" y="3623601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18394" y="354576"/>
            <a:ext cx="7704000" cy="76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Quando Usare Specifici Tipi di Grafici?</a:t>
            </a:r>
            <a:br>
              <a:rPr lang="it-IT" dirty="0"/>
            </a:br>
            <a:r>
              <a:rPr lang="it-IT" sz="1400" dirty="0"/>
              <a:t>Fattori da considerare nella scelta dei grafici:</a:t>
            </a:r>
            <a:br>
              <a:rPr lang="it-IT" sz="1400" dirty="0"/>
            </a:br>
            <a:endParaRPr sz="1600" dirty="0"/>
          </a:p>
        </p:txBody>
      </p:sp>
      <p:pic>
        <p:nvPicPr>
          <p:cNvPr id="16" name="Google Shape;212;p31">
            <a:extLst>
              <a:ext uri="{FF2B5EF4-FFF2-40B4-BE49-F238E27FC236}">
                <a16:creationId xmlns:a16="http://schemas.microsoft.com/office/drawing/2014/main" id="{ED292325-8B54-4EB9-B191-E68168C5F4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1069421" y="1387727"/>
            <a:ext cx="184468" cy="18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3;p31">
            <a:extLst>
              <a:ext uri="{FF2B5EF4-FFF2-40B4-BE49-F238E27FC236}">
                <a16:creationId xmlns:a16="http://schemas.microsoft.com/office/drawing/2014/main" id="{B4DE854F-CE77-46D3-8247-E451E49033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741026">
            <a:off x="930290" y="2103024"/>
            <a:ext cx="188265" cy="18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14;p31">
            <a:extLst>
              <a:ext uri="{FF2B5EF4-FFF2-40B4-BE49-F238E27FC236}">
                <a16:creationId xmlns:a16="http://schemas.microsoft.com/office/drawing/2014/main" id="{05031BF4-FDF6-490A-86D7-C8360A07C2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1042760" y="2902461"/>
            <a:ext cx="184468" cy="184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7;p31">
            <a:extLst>
              <a:ext uri="{FF2B5EF4-FFF2-40B4-BE49-F238E27FC236}">
                <a16:creationId xmlns:a16="http://schemas.microsoft.com/office/drawing/2014/main" id="{CBDEEB4C-47A2-4AB3-A7F6-FD97E95D668D}"/>
              </a:ext>
            </a:extLst>
          </p:cNvPr>
          <p:cNvSpPr txBox="1">
            <a:spLocks/>
          </p:cNvSpPr>
          <p:nvPr/>
        </p:nvSpPr>
        <p:spPr>
          <a:xfrm>
            <a:off x="2159171" y="3357914"/>
            <a:ext cx="5624487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Contesto di presentazione: </a:t>
            </a:r>
          </a:p>
          <a:p>
            <a:r>
              <a:rPr lang="it-IT" sz="1600" dirty="0"/>
              <a:t>Dove e come verrà presentato il grafico.</a:t>
            </a:r>
            <a:endParaRPr lang="it-IT" sz="800" dirty="0"/>
          </a:p>
        </p:txBody>
      </p:sp>
      <p:pic>
        <p:nvPicPr>
          <p:cNvPr id="22" name="Google Shape;214;p31">
            <a:extLst>
              <a:ext uri="{FF2B5EF4-FFF2-40B4-BE49-F238E27FC236}">
                <a16:creationId xmlns:a16="http://schemas.microsoft.com/office/drawing/2014/main" id="{43177EE4-24A8-4660-A46E-72F7C7E5E4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929796" y="3749881"/>
            <a:ext cx="184468" cy="1844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17;p31">
            <a:extLst>
              <a:ext uri="{FF2B5EF4-FFF2-40B4-BE49-F238E27FC236}">
                <a16:creationId xmlns:a16="http://schemas.microsoft.com/office/drawing/2014/main" id="{D66E7892-43B3-422F-9E0A-F4A27B4557EE}"/>
              </a:ext>
            </a:extLst>
          </p:cNvPr>
          <p:cNvSpPr txBox="1">
            <a:spLocks/>
          </p:cNvSpPr>
          <p:nvPr/>
        </p:nvSpPr>
        <p:spPr>
          <a:xfrm>
            <a:off x="1360342" y="1677175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2</a:t>
            </a:r>
          </a:p>
        </p:txBody>
      </p:sp>
      <p:sp>
        <p:nvSpPr>
          <p:cNvPr id="27" name="Google Shape;217;p31">
            <a:extLst>
              <a:ext uri="{FF2B5EF4-FFF2-40B4-BE49-F238E27FC236}">
                <a16:creationId xmlns:a16="http://schemas.microsoft.com/office/drawing/2014/main" id="{18217EDE-E7DB-4A51-872B-6D2C6C54F13B}"/>
              </a:ext>
            </a:extLst>
          </p:cNvPr>
          <p:cNvSpPr txBox="1">
            <a:spLocks/>
          </p:cNvSpPr>
          <p:nvPr/>
        </p:nvSpPr>
        <p:spPr>
          <a:xfrm>
            <a:off x="1360342" y="3305797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28" name="Google Shape;217;p31">
            <a:extLst>
              <a:ext uri="{FF2B5EF4-FFF2-40B4-BE49-F238E27FC236}">
                <a16:creationId xmlns:a16="http://schemas.microsoft.com/office/drawing/2014/main" id="{6B987145-192F-411A-8FDE-014E0B319092}"/>
              </a:ext>
            </a:extLst>
          </p:cNvPr>
          <p:cNvSpPr txBox="1">
            <a:spLocks/>
          </p:cNvSpPr>
          <p:nvPr/>
        </p:nvSpPr>
        <p:spPr>
          <a:xfrm>
            <a:off x="1360342" y="2434147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3</a:t>
            </a:r>
          </a:p>
        </p:txBody>
      </p:sp>
      <p:sp>
        <p:nvSpPr>
          <p:cNvPr id="29" name="Google Shape;207;p31">
            <a:extLst>
              <a:ext uri="{FF2B5EF4-FFF2-40B4-BE49-F238E27FC236}">
                <a16:creationId xmlns:a16="http://schemas.microsoft.com/office/drawing/2014/main" id="{745143E2-95D6-47DB-9DCC-06A2750735F9}"/>
              </a:ext>
            </a:extLst>
          </p:cNvPr>
          <p:cNvSpPr txBox="1">
            <a:spLocks/>
          </p:cNvSpPr>
          <p:nvPr/>
        </p:nvSpPr>
        <p:spPr>
          <a:xfrm>
            <a:off x="2159170" y="2510495"/>
            <a:ext cx="6787979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Pubblico target: </a:t>
            </a:r>
          </a:p>
          <a:p>
            <a:r>
              <a:rPr lang="it-IT" sz="1400" dirty="0"/>
              <a:t>Chi visualizzerà il grafico e quali sono le loro esigenze.</a:t>
            </a:r>
          </a:p>
        </p:txBody>
      </p:sp>
      <p:sp>
        <p:nvSpPr>
          <p:cNvPr id="30" name="Google Shape;207;p31">
            <a:extLst>
              <a:ext uri="{FF2B5EF4-FFF2-40B4-BE49-F238E27FC236}">
                <a16:creationId xmlns:a16="http://schemas.microsoft.com/office/drawing/2014/main" id="{2E893A50-76C0-4768-ABF6-8C5C89A8779C}"/>
              </a:ext>
            </a:extLst>
          </p:cNvPr>
          <p:cNvSpPr txBox="1">
            <a:spLocks/>
          </p:cNvSpPr>
          <p:nvPr/>
        </p:nvSpPr>
        <p:spPr>
          <a:xfrm>
            <a:off x="2159170" y="1746021"/>
            <a:ext cx="7252793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Obiettivo della visualizzazione:</a:t>
            </a:r>
          </a:p>
          <a:p>
            <a:r>
              <a:rPr lang="it-IT" sz="1400" dirty="0"/>
              <a:t>Cosa si vuole comunicare con il grafico.</a:t>
            </a:r>
          </a:p>
        </p:txBody>
      </p:sp>
      <p:sp>
        <p:nvSpPr>
          <p:cNvPr id="33" name="Google Shape;207;p31">
            <a:extLst>
              <a:ext uri="{FF2B5EF4-FFF2-40B4-BE49-F238E27FC236}">
                <a16:creationId xmlns:a16="http://schemas.microsoft.com/office/drawing/2014/main" id="{D174261A-DFFA-495D-AF6C-71895819FEA6}"/>
              </a:ext>
            </a:extLst>
          </p:cNvPr>
          <p:cNvSpPr txBox="1">
            <a:spLocks/>
          </p:cNvSpPr>
          <p:nvPr/>
        </p:nvSpPr>
        <p:spPr>
          <a:xfrm>
            <a:off x="2159170" y="1105950"/>
            <a:ext cx="7545763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Tipo di dati: </a:t>
            </a:r>
          </a:p>
          <a:p>
            <a:r>
              <a:rPr lang="it-IT" sz="1600" dirty="0"/>
              <a:t>La natura dei dati influisce sulla scelta del grafico.</a:t>
            </a:r>
            <a:endParaRPr lang="it-IT" sz="1000" dirty="0"/>
          </a:p>
        </p:txBody>
      </p:sp>
      <p:sp>
        <p:nvSpPr>
          <p:cNvPr id="34" name="Google Shape;217;p31">
            <a:extLst>
              <a:ext uri="{FF2B5EF4-FFF2-40B4-BE49-F238E27FC236}">
                <a16:creationId xmlns:a16="http://schemas.microsoft.com/office/drawing/2014/main" id="{815A1F53-74B5-45F7-B694-796EE2478EAF}"/>
              </a:ext>
            </a:extLst>
          </p:cNvPr>
          <p:cNvSpPr txBox="1">
            <a:spLocks/>
          </p:cNvSpPr>
          <p:nvPr/>
        </p:nvSpPr>
        <p:spPr>
          <a:xfrm>
            <a:off x="1379628" y="929250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35" name="Google Shape;173;p28">
            <a:extLst>
              <a:ext uri="{FF2B5EF4-FFF2-40B4-BE49-F238E27FC236}">
                <a16:creationId xmlns:a16="http://schemas.microsoft.com/office/drawing/2014/main" id="{0FFCC7C8-DFAA-415D-B42E-A48AB9DA2A9D}"/>
              </a:ext>
            </a:extLst>
          </p:cNvPr>
          <p:cNvSpPr txBox="1">
            <a:spLocks/>
          </p:cNvSpPr>
          <p:nvPr/>
        </p:nvSpPr>
        <p:spPr>
          <a:xfrm rot="39726">
            <a:off x="7751665" y="4781952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3029793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it-IT" dirty="0"/>
              <a:t>Sostituibilità tra Grafici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201948" y="1914969"/>
            <a:ext cx="3109206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 barre vs Grafici a torta:</a:t>
            </a:r>
          </a:p>
          <a:p>
            <a:pPr marL="0" lvl="0" indent="0"/>
            <a:r>
              <a:rPr lang="it-IT" sz="1000" dirty="0"/>
              <a:t>Entrambi possono mostrare la distribuzione di categorie, ma i grafici a barre sono migliori per il confronto preciso.</a:t>
            </a:r>
            <a:endParaRPr sz="10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476982" y="1497092"/>
            <a:ext cx="3657998" cy="1317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 linee vs Grafici ad area: </a:t>
            </a:r>
            <a:endParaRPr lang="it-IT" sz="1300" dirty="0"/>
          </a:p>
          <a:p>
            <a:pPr marL="0" lvl="0" indent="0"/>
            <a:r>
              <a:rPr lang="it-IT" sz="1300" dirty="0"/>
              <a:t>Entrambi mostrano tendenze nel tempo, ma i grafici ad area enfatizzano il volume.</a:t>
            </a:r>
            <a:endParaRPr sz="13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2489253" y="3747162"/>
            <a:ext cx="4165493" cy="1006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 err="1"/>
              <a:t>Treemap</a:t>
            </a:r>
            <a:r>
              <a:rPr lang="it-IT" dirty="0"/>
              <a:t> vs Multiple grafici a torta: </a:t>
            </a:r>
          </a:p>
          <a:p>
            <a:pPr marL="0" lvl="0" indent="0"/>
            <a:r>
              <a:rPr lang="it-IT" sz="1400" dirty="0"/>
              <a:t>Entrambi visualizzano dati gerarchici, ma i </a:t>
            </a:r>
            <a:r>
              <a:rPr lang="it-IT" sz="1400" dirty="0" err="1"/>
              <a:t>treemap</a:t>
            </a:r>
            <a:r>
              <a:rPr lang="it-IT" sz="1400" dirty="0"/>
              <a:t> sono più efficaci per grandi set di dati.</a:t>
            </a:r>
            <a:endParaRPr sz="14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327105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4110447" y="2648339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79934" y="1497139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683745-929A-43D3-B558-3B85E7F7E407}"/>
              </a:ext>
            </a:extLst>
          </p:cNvPr>
          <p:cNvSpPr/>
          <p:nvPr/>
        </p:nvSpPr>
        <p:spPr>
          <a:xfrm rot="417595">
            <a:off x="-138287" y="23638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173;p28">
            <a:extLst>
              <a:ext uri="{FF2B5EF4-FFF2-40B4-BE49-F238E27FC236}">
                <a16:creationId xmlns:a16="http://schemas.microsoft.com/office/drawing/2014/main" id="{09F1A224-26EE-4AD6-9993-CFB145133183}"/>
              </a:ext>
            </a:extLst>
          </p:cNvPr>
          <p:cNvSpPr txBox="1">
            <a:spLocks/>
          </p:cNvSpPr>
          <p:nvPr/>
        </p:nvSpPr>
        <p:spPr>
          <a:xfrm rot="1164242">
            <a:off x="-139423" y="2363174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152918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7436012" y="3623601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37312" y="214554"/>
            <a:ext cx="7704000" cy="76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Tipi di Dati Rappresentati</a:t>
            </a:r>
            <a:br>
              <a:rPr lang="it-IT" dirty="0"/>
            </a:br>
            <a:r>
              <a:rPr lang="it-IT" sz="1600" dirty="0"/>
              <a:t>Descrizione dei tipi di dati e dei grafici appropriati:</a:t>
            </a:r>
            <a:endParaRPr sz="1600" dirty="0"/>
          </a:p>
        </p:txBody>
      </p:sp>
      <p:pic>
        <p:nvPicPr>
          <p:cNvPr id="16" name="Google Shape;212;p31">
            <a:extLst>
              <a:ext uri="{FF2B5EF4-FFF2-40B4-BE49-F238E27FC236}">
                <a16:creationId xmlns:a16="http://schemas.microsoft.com/office/drawing/2014/main" id="{ED292325-8B54-4EB9-B191-E68168C5F4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573200">
            <a:off x="1035750" y="1387725"/>
            <a:ext cx="184468" cy="18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3;p31">
            <a:extLst>
              <a:ext uri="{FF2B5EF4-FFF2-40B4-BE49-F238E27FC236}">
                <a16:creationId xmlns:a16="http://schemas.microsoft.com/office/drawing/2014/main" id="{B4DE854F-CE77-46D3-8247-E451E49033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14231">
            <a:off x="896619" y="2103022"/>
            <a:ext cx="188265" cy="18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14;p31">
            <a:extLst>
              <a:ext uri="{FF2B5EF4-FFF2-40B4-BE49-F238E27FC236}">
                <a16:creationId xmlns:a16="http://schemas.microsoft.com/office/drawing/2014/main" id="{05031BF4-FDF6-490A-86D7-C8360A07C2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573200">
            <a:off x="1009089" y="2902459"/>
            <a:ext cx="184468" cy="184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7;p31">
            <a:extLst>
              <a:ext uri="{FF2B5EF4-FFF2-40B4-BE49-F238E27FC236}">
                <a16:creationId xmlns:a16="http://schemas.microsoft.com/office/drawing/2014/main" id="{CBDEEB4C-47A2-4AB3-A7F6-FD97E95D668D}"/>
              </a:ext>
            </a:extLst>
          </p:cNvPr>
          <p:cNvSpPr txBox="1">
            <a:spLocks/>
          </p:cNvSpPr>
          <p:nvPr/>
        </p:nvSpPr>
        <p:spPr>
          <a:xfrm>
            <a:off x="2159171" y="3357914"/>
            <a:ext cx="5624487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Dati geografici: </a:t>
            </a:r>
          </a:p>
          <a:p>
            <a:r>
              <a:rPr lang="it-IT" dirty="0"/>
              <a:t>Mappe di calore, mappe geografiche.</a:t>
            </a:r>
            <a:endParaRPr lang="it-IT" sz="800" dirty="0"/>
          </a:p>
        </p:txBody>
      </p:sp>
      <p:pic>
        <p:nvPicPr>
          <p:cNvPr id="22" name="Google Shape;214;p31">
            <a:extLst>
              <a:ext uri="{FF2B5EF4-FFF2-40B4-BE49-F238E27FC236}">
                <a16:creationId xmlns:a16="http://schemas.microsoft.com/office/drawing/2014/main" id="{43177EE4-24A8-4660-A46E-72F7C7E5E4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573200">
            <a:off x="896125" y="3749879"/>
            <a:ext cx="184468" cy="1844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17;p31">
            <a:extLst>
              <a:ext uri="{FF2B5EF4-FFF2-40B4-BE49-F238E27FC236}">
                <a16:creationId xmlns:a16="http://schemas.microsoft.com/office/drawing/2014/main" id="{D66E7892-43B3-422F-9E0A-F4A27B4557EE}"/>
              </a:ext>
            </a:extLst>
          </p:cNvPr>
          <p:cNvSpPr txBox="1">
            <a:spLocks/>
          </p:cNvSpPr>
          <p:nvPr/>
        </p:nvSpPr>
        <p:spPr>
          <a:xfrm>
            <a:off x="1360342" y="1677175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2</a:t>
            </a:r>
          </a:p>
        </p:txBody>
      </p:sp>
      <p:sp>
        <p:nvSpPr>
          <p:cNvPr id="27" name="Google Shape;217;p31">
            <a:extLst>
              <a:ext uri="{FF2B5EF4-FFF2-40B4-BE49-F238E27FC236}">
                <a16:creationId xmlns:a16="http://schemas.microsoft.com/office/drawing/2014/main" id="{18217EDE-E7DB-4A51-872B-6D2C6C54F13B}"/>
              </a:ext>
            </a:extLst>
          </p:cNvPr>
          <p:cNvSpPr txBox="1">
            <a:spLocks/>
          </p:cNvSpPr>
          <p:nvPr/>
        </p:nvSpPr>
        <p:spPr>
          <a:xfrm>
            <a:off x="1360342" y="3305797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28" name="Google Shape;217;p31">
            <a:extLst>
              <a:ext uri="{FF2B5EF4-FFF2-40B4-BE49-F238E27FC236}">
                <a16:creationId xmlns:a16="http://schemas.microsoft.com/office/drawing/2014/main" id="{6B987145-192F-411A-8FDE-014E0B319092}"/>
              </a:ext>
            </a:extLst>
          </p:cNvPr>
          <p:cNvSpPr txBox="1">
            <a:spLocks/>
          </p:cNvSpPr>
          <p:nvPr/>
        </p:nvSpPr>
        <p:spPr>
          <a:xfrm>
            <a:off x="1360342" y="2434147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3</a:t>
            </a:r>
          </a:p>
        </p:txBody>
      </p:sp>
      <p:sp>
        <p:nvSpPr>
          <p:cNvPr id="29" name="Google Shape;207;p31">
            <a:extLst>
              <a:ext uri="{FF2B5EF4-FFF2-40B4-BE49-F238E27FC236}">
                <a16:creationId xmlns:a16="http://schemas.microsoft.com/office/drawing/2014/main" id="{745143E2-95D6-47DB-9DCC-06A2750735F9}"/>
              </a:ext>
            </a:extLst>
          </p:cNvPr>
          <p:cNvSpPr txBox="1">
            <a:spLocks/>
          </p:cNvSpPr>
          <p:nvPr/>
        </p:nvSpPr>
        <p:spPr>
          <a:xfrm>
            <a:off x="2159170" y="2665673"/>
            <a:ext cx="6787979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Dati temporali: Grafici a linee, grafici ad area.</a:t>
            </a:r>
            <a:endParaRPr lang="it-IT" sz="1400" dirty="0"/>
          </a:p>
        </p:txBody>
      </p:sp>
      <p:sp>
        <p:nvSpPr>
          <p:cNvPr id="30" name="Google Shape;207;p31">
            <a:extLst>
              <a:ext uri="{FF2B5EF4-FFF2-40B4-BE49-F238E27FC236}">
                <a16:creationId xmlns:a16="http://schemas.microsoft.com/office/drawing/2014/main" id="{2E893A50-76C0-4768-ABF6-8C5C89A8779C}"/>
              </a:ext>
            </a:extLst>
          </p:cNvPr>
          <p:cNvSpPr txBox="1">
            <a:spLocks/>
          </p:cNvSpPr>
          <p:nvPr/>
        </p:nvSpPr>
        <p:spPr>
          <a:xfrm>
            <a:off x="2159170" y="1867198"/>
            <a:ext cx="7252793" cy="49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Dati numerici continui: Istogrammi, box plot.</a:t>
            </a:r>
            <a:endParaRPr lang="it-IT" sz="1400" dirty="0"/>
          </a:p>
        </p:txBody>
      </p:sp>
      <p:sp>
        <p:nvSpPr>
          <p:cNvPr id="33" name="Google Shape;207;p31">
            <a:extLst>
              <a:ext uri="{FF2B5EF4-FFF2-40B4-BE49-F238E27FC236}">
                <a16:creationId xmlns:a16="http://schemas.microsoft.com/office/drawing/2014/main" id="{D174261A-DFFA-495D-AF6C-71895819FEA6}"/>
              </a:ext>
            </a:extLst>
          </p:cNvPr>
          <p:cNvSpPr txBox="1">
            <a:spLocks/>
          </p:cNvSpPr>
          <p:nvPr/>
        </p:nvSpPr>
        <p:spPr>
          <a:xfrm>
            <a:off x="2159170" y="1190469"/>
            <a:ext cx="7545763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Dati categorici: Grafici a torta, a barre</a:t>
            </a:r>
            <a:endParaRPr lang="it-IT" sz="1000" dirty="0"/>
          </a:p>
        </p:txBody>
      </p:sp>
      <p:sp>
        <p:nvSpPr>
          <p:cNvPr id="34" name="Google Shape;217;p31">
            <a:extLst>
              <a:ext uri="{FF2B5EF4-FFF2-40B4-BE49-F238E27FC236}">
                <a16:creationId xmlns:a16="http://schemas.microsoft.com/office/drawing/2014/main" id="{815A1F53-74B5-45F7-B694-796EE2478EAF}"/>
              </a:ext>
            </a:extLst>
          </p:cNvPr>
          <p:cNvSpPr txBox="1">
            <a:spLocks/>
          </p:cNvSpPr>
          <p:nvPr/>
        </p:nvSpPr>
        <p:spPr>
          <a:xfrm>
            <a:off x="1379628" y="929250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35" name="Google Shape;173;p28">
            <a:extLst>
              <a:ext uri="{FF2B5EF4-FFF2-40B4-BE49-F238E27FC236}">
                <a16:creationId xmlns:a16="http://schemas.microsoft.com/office/drawing/2014/main" id="{0FFCC7C8-DFAA-415D-B42E-A48AB9DA2A9D}"/>
              </a:ext>
            </a:extLst>
          </p:cNvPr>
          <p:cNvSpPr txBox="1">
            <a:spLocks/>
          </p:cNvSpPr>
          <p:nvPr/>
        </p:nvSpPr>
        <p:spPr>
          <a:xfrm rot="39726">
            <a:off x="7751665" y="4781952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63538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1419450" y="1353631"/>
            <a:ext cx="6305100" cy="1897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Parte Prima</a:t>
            </a:r>
            <a:endParaRPr sz="4400" dirty="0"/>
          </a:p>
          <a:p>
            <a:pPr lvl="0"/>
            <a:r>
              <a:rPr lang="it-IT" sz="3600" i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Ricerca: </a:t>
            </a:r>
            <a:br>
              <a:rPr lang="it-IT" sz="3600" i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it-IT" sz="3600" i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Teoria sui Grafici</a:t>
            </a:r>
            <a:endParaRPr sz="3600" i="1" dirty="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87">
            <a:off x="6874740" y="-158087"/>
            <a:ext cx="1699618" cy="16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00103">
            <a:off x="4892582" y="3914053"/>
            <a:ext cx="1186312" cy="121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8">
            <a:off x="2795098" y="3676525"/>
            <a:ext cx="334417" cy="33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638910">
            <a:off x="331440" y="-194966"/>
            <a:ext cx="1327502" cy="1327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4"/>
          <p:cNvCxnSpPr/>
          <p:nvPr/>
        </p:nvCxnSpPr>
        <p:spPr>
          <a:xfrm>
            <a:off x="2638350" y="2105630"/>
            <a:ext cx="386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491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479882" y="267581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Grafici Gerarchici in Dettaglio</a:t>
            </a:r>
            <a:endParaRPr lang="it-IT" sz="1000"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582373" y="4175318"/>
            <a:ext cx="2847619" cy="541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sz="2400" dirty="0" err="1"/>
              <a:t>Treemap</a:t>
            </a:r>
            <a:r>
              <a:rPr lang="it-IT" sz="2400" dirty="0"/>
              <a:t>:</a:t>
            </a:r>
          </a:p>
          <a:p>
            <a:pPr marL="0" lvl="0" indent="0"/>
            <a:r>
              <a:rPr lang="it-IT" sz="2400" dirty="0"/>
              <a:t> </a:t>
            </a:r>
            <a:r>
              <a:rPr lang="it-IT" sz="1300" dirty="0"/>
              <a:t>Visualizzano dati gerarchici attraverso rettangoli annidati, adatti per grandi quantità di dati.</a:t>
            </a:r>
            <a:endParaRPr sz="1300"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3133634" y="3508616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 err="1"/>
              <a:t>Sunburst</a:t>
            </a:r>
            <a:r>
              <a:rPr lang="it-IT" dirty="0"/>
              <a:t>: </a:t>
            </a:r>
            <a:r>
              <a:rPr lang="it-IT" sz="1600" dirty="0"/>
              <a:t>Rappresentano dati gerarchici con anelli concentrici, utili per mostrare la profondità della gerarchia.</a:t>
            </a:r>
            <a:endParaRPr sz="1600"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3"/>
          </p:nvPr>
        </p:nvSpPr>
        <p:spPr>
          <a:xfrm>
            <a:off x="6136318" y="2182412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 err="1"/>
              <a:t>Dendrogrammi</a:t>
            </a:r>
            <a:r>
              <a:rPr lang="it-IT" dirty="0"/>
              <a:t>: </a:t>
            </a:r>
            <a:r>
              <a:rPr lang="it-IT" sz="1500" dirty="0"/>
              <a:t>Visualizzano le strutture ad albero, utilizzati per rappresentare relazioni gerarchiche complesse.</a:t>
            </a:r>
            <a:endParaRPr sz="1500" dirty="0"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4129694" y="1733859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7128875" y="794792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9D239F7-87E1-4E20-B9C2-EEC982040C5C}"/>
              </a:ext>
            </a:extLst>
          </p:cNvPr>
          <p:cNvSpPr txBox="1"/>
          <p:nvPr/>
        </p:nvSpPr>
        <p:spPr>
          <a:xfrm>
            <a:off x="4249036" y="1851313"/>
            <a:ext cx="29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B840B87-DACC-4818-9656-0BA4E215D764}"/>
              </a:ext>
            </a:extLst>
          </p:cNvPr>
          <p:cNvSpPr txBox="1"/>
          <p:nvPr/>
        </p:nvSpPr>
        <p:spPr>
          <a:xfrm>
            <a:off x="7294124" y="922118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1" name="Google Shape;242;p32">
            <a:extLst>
              <a:ext uri="{FF2B5EF4-FFF2-40B4-BE49-F238E27FC236}">
                <a16:creationId xmlns:a16="http://schemas.microsoft.com/office/drawing/2014/main" id="{755B1CAA-FE3A-4021-8F4A-AE3EE36BE8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1734840" y="2723043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799C77-B142-4507-95FA-B8163267D5DD}"/>
              </a:ext>
            </a:extLst>
          </p:cNvPr>
          <p:cNvSpPr txBox="1"/>
          <p:nvPr/>
        </p:nvSpPr>
        <p:spPr>
          <a:xfrm>
            <a:off x="1895058" y="2840497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Google Shape;173;p28">
            <a:extLst>
              <a:ext uri="{FF2B5EF4-FFF2-40B4-BE49-F238E27FC236}">
                <a16:creationId xmlns:a16="http://schemas.microsoft.com/office/drawing/2014/main" id="{13EC5262-70A2-4B5D-B58F-2D42273EC22F}"/>
              </a:ext>
            </a:extLst>
          </p:cNvPr>
          <p:cNvSpPr txBox="1">
            <a:spLocks/>
          </p:cNvSpPr>
          <p:nvPr/>
        </p:nvSpPr>
        <p:spPr>
          <a:xfrm rot="39726">
            <a:off x="7885259" y="4853315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89531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479882" y="267581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Grafici Lineari in Dettaglio</a:t>
            </a:r>
            <a:endParaRPr lang="it-IT" sz="1000"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107237" y="2364637"/>
            <a:ext cx="2847619" cy="541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sz="2400" dirty="0"/>
              <a:t>Grafici a linee semplici: </a:t>
            </a:r>
          </a:p>
          <a:p>
            <a:pPr marL="0" lvl="0" indent="0"/>
            <a:r>
              <a:rPr lang="it-IT" sz="1700" dirty="0"/>
              <a:t>Mostrano una singola serie di dati nel tempo.</a:t>
            </a:r>
            <a:endParaRPr sz="1700"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3133634" y="3508616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 linee multiple: </a:t>
            </a:r>
          </a:p>
          <a:p>
            <a:pPr marL="0" lvl="0" indent="0"/>
            <a:r>
              <a:rPr lang="it-IT" sz="1600" dirty="0"/>
              <a:t>Mostrano più serie di dati nel tempo per il confronto.</a:t>
            </a:r>
            <a:endParaRPr sz="1600"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3"/>
          </p:nvPr>
        </p:nvSpPr>
        <p:spPr>
          <a:xfrm>
            <a:off x="6466732" y="3957423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ad area: </a:t>
            </a:r>
            <a:r>
              <a:rPr lang="it-IT" sz="1600" dirty="0"/>
              <a:t>Enfatizzano il volume dei dati sotto una linea di tendenza.</a:t>
            </a:r>
            <a:endParaRPr sz="1500" dirty="0"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4129694" y="1733859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7459289" y="2569803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9D239F7-87E1-4E20-B9C2-EEC982040C5C}"/>
              </a:ext>
            </a:extLst>
          </p:cNvPr>
          <p:cNvSpPr txBox="1"/>
          <p:nvPr/>
        </p:nvSpPr>
        <p:spPr>
          <a:xfrm>
            <a:off x="4249036" y="1851313"/>
            <a:ext cx="29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B840B87-DACC-4818-9656-0BA4E215D764}"/>
              </a:ext>
            </a:extLst>
          </p:cNvPr>
          <p:cNvSpPr txBox="1"/>
          <p:nvPr/>
        </p:nvSpPr>
        <p:spPr>
          <a:xfrm>
            <a:off x="7624538" y="2697129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1" name="Google Shape;242;p32">
            <a:extLst>
              <a:ext uri="{FF2B5EF4-FFF2-40B4-BE49-F238E27FC236}">
                <a16:creationId xmlns:a16="http://schemas.microsoft.com/office/drawing/2014/main" id="{755B1CAA-FE3A-4021-8F4A-AE3EE36BE8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1259704" y="912362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799C77-B142-4507-95FA-B8163267D5DD}"/>
              </a:ext>
            </a:extLst>
          </p:cNvPr>
          <p:cNvSpPr txBox="1"/>
          <p:nvPr/>
        </p:nvSpPr>
        <p:spPr>
          <a:xfrm>
            <a:off x="1419922" y="1029816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Google Shape;173;p28">
            <a:extLst>
              <a:ext uri="{FF2B5EF4-FFF2-40B4-BE49-F238E27FC236}">
                <a16:creationId xmlns:a16="http://schemas.microsoft.com/office/drawing/2014/main" id="{13EC5262-70A2-4B5D-B58F-2D42273EC22F}"/>
              </a:ext>
            </a:extLst>
          </p:cNvPr>
          <p:cNvSpPr txBox="1">
            <a:spLocks/>
          </p:cNvSpPr>
          <p:nvPr/>
        </p:nvSpPr>
        <p:spPr>
          <a:xfrm rot="39726">
            <a:off x="7885259" y="4853315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6594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34">
            <a:off x="2487762" y="-1"/>
            <a:ext cx="43682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2124349" y="2038290"/>
            <a:ext cx="48393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Dashboard</a:t>
            </a:r>
            <a:endParaRPr dirty="0"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6656675" y="3518853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1848000" y="1042712"/>
            <a:ext cx="5448000" cy="10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1.04</a:t>
            </a:r>
            <a:endParaRPr dirty="0"/>
          </a:p>
        </p:txBody>
      </p:sp>
      <p:pic>
        <p:nvPicPr>
          <p:cNvPr id="7" name="Google Shape;172;p28">
            <a:extLst>
              <a:ext uri="{FF2B5EF4-FFF2-40B4-BE49-F238E27FC236}">
                <a16:creationId xmlns:a16="http://schemas.microsoft.com/office/drawing/2014/main" id="{DF1AC234-EFE7-4755-8A95-2E846B02BF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2122249" y="718306"/>
            <a:ext cx="613949" cy="61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2;p28">
            <a:extLst>
              <a:ext uri="{FF2B5EF4-FFF2-40B4-BE49-F238E27FC236}">
                <a16:creationId xmlns:a16="http://schemas.microsoft.com/office/drawing/2014/main" id="{C1EED7E0-BB26-4DE6-B5A7-8FF1233BAF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6656676" y="1251440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EECF86A-ED00-4A69-A1E7-12D24A35D088}"/>
              </a:ext>
            </a:extLst>
          </p:cNvPr>
          <p:cNvSpPr/>
          <p:nvPr/>
        </p:nvSpPr>
        <p:spPr>
          <a:xfrm rot="20893079">
            <a:off x="3860608" y="2879694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Google Shape;173;p28">
            <a:extLst>
              <a:ext uri="{FF2B5EF4-FFF2-40B4-BE49-F238E27FC236}">
                <a16:creationId xmlns:a16="http://schemas.microsoft.com/office/drawing/2014/main" id="{B96F4AB3-93BD-4D6B-9113-9453AE52C5CF}"/>
              </a:ext>
            </a:extLst>
          </p:cNvPr>
          <p:cNvSpPr txBox="1">
            <a:spLocks/>
          </p:cNvSpPr>
          <p:nvPr/>
        </p:nvSpPr>
        <p:spPr>
          <a:xfrm rot="39726">
            <a:off x="4011073" y="2879050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129366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719935" y="389525"/>
            <a:ext cx="4546331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Introduzione</a:t>
            </a:r>
            <a:endParaRPr sz="4000" dirty="0"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07">
            <a:off x="8580972" y="4579670"/>
            <a:ext cx="442899" cy="4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FEF8B27-5B72-4155-83EA-FB3C210934E7}"/>
              </a:ext>
            </a:extLst>
          </p:cNvPr>
          <p:cNvSpPr/>
          <p:nvPr/>
        </p:nvSpPr>
        <p:spPr>
          <a:xfrm>
            <a:off x="1109496" y="1768684"/>
            <a:ext cx="2644356" cy="834690"/>
          </a:xfrm>
          <a:prstGeom prst="roundRect">
            <a:avLst/>
          </a:prstGeom>
          <a:gradFill flip="none" rotWithShape="1">
            <a:gsLst>
              <a:gs pos="1000">
                <a:srgbClr val="AC568A"/>
              </a:gs>
              <a:gs pos="100000">
                <a:srgbClr val="2D9B47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3E8E252-76EE-481F-88F4-C865EBD65F01}"/>
              </a:ext>
            </a:extLst>
          </p:cNvPr>
          <p:cNvSpPr/>
          <p:nvPr/>
        </p:nvSpPr>
        <p:spPr>
          <a:xfrm>
            <a:off x="1109496" y="3411317"/>
            <a:ext cx="2644356" cy="834690"/>
          </a:xfrm>
          <a:prstGeom prst="roundRect">
            <a:avLst/>
          </a:prstGeom>
          <a:gradFill flip="none" rotWithShape="1">
            <a:gsLst>
              <a:gs pos="0">
                <a:srgbClr val="5579A8"/>
              </a:gs>
              <a:gs pos="100000">
                <a:srgbClr val="CDC80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385DC0A-EB78-4302-8849-03746BF9A9AB}"/>
              </a:ext>
            </a:extLst>
          </p:cNvPr>
          <p:cNvSpPr/>
          <p:nvPr/>
        </p:nvSpPr>
        <p:spPr>
          <a:xfrm>
            <a:off x="2660879" y="3128557"/>
            <a:ext cx="5761354" cy="922084"/>
          </a:xfrm>
          <a:prstGeom prst="roundRect">
            <a:avLst/>
          </a:prstGeom>
          <a:gradFill flip="none" rotWithShape="1">
            <a:gsLst>
              <a:gs pos="0">
                <a:srgbClr val="6F776A"/>
              </a:gs>
              <a:gs pos="100000">
                <a:srgbClr val="067AC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Nel nostro caso, creeremo una dashboard</a:t>
            </a:r>
            <a:br>
              <a:rPr lang="it-IT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it-IT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 un datore di lavoro per monitorare Assenze, Presenze Smart (Smart </a:t>
            </a:r>
            <a:r>
              <a:rPr lang="it-IT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Working</a:t>
            </a:r>
            <a:r>
              <a:rPr lang="it-IT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e Ferie.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2E0797F-D21F-457D-A77B-6DA9B0362C78}"/>
              </a:ext>
            </a:extLst>
          </p:cNvPr>
          <p:cNvSpPr/>
          <p:nvPr/>
        </p:nvSpPr>
        <p:spPr>
          <a:xfrm>
            <a:off x="2660879" y="1553901"/>
            <a:ext cx="5761354" cy="922084"/>
          </a:xfrm>
          <a:prstGeom prst="roundRect">
            <a:avLst/>
          </a:prstGeom>
          <a:gradFill flip="none" rotWithShape="1">
            <a:gsLst>
              <a:gs pos="0">
                <a:srgbClr val="6F67AF"/>
              </a:gs>
              <a:gs pos="100000">
                <a:srgbClr val="B73737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Una dashboard è un'interfaccia visiva che raccoglie e mostra informazioni cruciali in un unico posto. Ti permette di monitorare, analizzare e prendere decisioni rapide basate su dati aggiornati.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it-IT" dirty="0"/>
              <a:t>Vantaggi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201948" y="1914969"/>
            <a:ext cx="3109206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Visualizzazione dati interattiva: </a:t>
            </a:r>
          </a:p>
          <a:p>
            <a:pPr marL="0" lvl="0" indent="0"/>
            <a:r>
              <a:rPr lang="it-IT" sz="1200" dirty="0"/>
              <a:t>Le dashboard ti consentono di esplorare i dati in modo dinamico.</a:t>
            </a:r>
            <a:endParaRPr sz="8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476982" y="1497092"/>
            <a:ext cx="3657998" cy="1317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Sintesi informazioni chiave: </a:t>
            </a:r>
          </a:p>
          <a:p>
            <a:pPr marL="0" lvl="0" indent="0"/>
            <a:r>
              <a:rPr lang="it-IT" sz="1400" dirty="0"/>
              <a:t>Offre una visione d'insieme delle informazioni più importanti. </a:t>
            </a:r>
            <a:endParaRPr sz="13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2489253" y="3547520"/>
            <a:ext cx="4165493" cy="1006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Monitoraggio in tempo reale: La possibilità di vedere i dati aggiornati in tempo reale</a:t>
            </a:r>
            <a:endParaRPr sz="14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237596" y="885032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4110447" y="2648339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79934" y="1497139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683745-929A-43D3-B558-3B85E7F7E407}"/>
              </a:ext>
            </a:extLst>
          </p:cNvPr>
          <p:cNvSpPr/>
          <p:nvPr/>
        </p:nvSpPr>
        <p:spPr>
          <a:xfrm rot="417595">
            <a:off x="-138287" y="23638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173;p28">
            <a:extLst>
              <a:ext uri="{FF2B5EF4-FFF2-40B4-BE49-F238E27FC236}">
                <a16:creationId xmlns:a16="http://schemas.microsoft.com/office/drawing/2014/main" id="{09F1A224-26EE-4AD6-9993-CFB145133183}"/>
              </a:ext>
            </a:extLst>
          </p:cNvPr>
          <p:cNvSpPr txBox="1">
            <a:spLocks/>
          </p:cNvSpPr>
          <p:nvPr/>
        </p:nvSpPr>
        <p:spPr>
          <a:xfrm rot="1164242">
            <a:off x="-139423" y="2363174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275861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479882" y="267581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it-IT" dirty="0"/>
              <a:t>Componenti Chiave</a:t>
            </a:r>
            <a:endParaRPr lang="it-IT" sz="1000"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0" y="2160884"/>
            <a:ext cx="30582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KPI (</a:t>
            </a:r>
            <a:r>
              <a:rPr lang="it-IT" dirty="0" err="1"/>
              <a:t>Key</a:t>
            </a:r>
            <a:r>
              <a:rPr lang="it-IT" dirty="0"/>
              <a:t> Performance </a:t>
            </a:r>
            <a:r>
              <a:rPr lang="it-IT" dirty="0" err="1"/>
              <a:t>Indicators</a:t>
            </a:r>
            <a:r>
              <a:rPr lang="it-IT" dirty="0"/>
              <a:t>): </a:t>
            </a:r>
            <a:endParaRPr lang="it-IT" sz="1000" dirty="0"/>
          </a:p>
          <a:p>
            <a:pPr marL="0" lvl="0" indent="0"/>
            <a:r>
              <a:rPr lang="it-IT" sz="1000" dirty="0"/>
              <a:t> KPI sono metriche essenziali che indicano la salute e il successo della tua attività. </a:t>
            </a:r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3004208" y="2340738"/>
            <a:ext cx="3135583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Grafici e diagrammi: </a:t>
            </a:r>
            <a:r>
              <a:rPr lang="it-IT" sz="1000" dirty="0"/>
              <a:t>Questi sono gli strumenti visivi che trasformano i numeri in immagini. Puoi vedere a colpo d'occhio come stanno andando le cose grazie a grafici a barre, a linee, a torta e molti altri. </a:t>
            </a:r>
            <a:endParaRPr sz="1000"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3"/>
          </p:nvPr>
        </p:nvSpPr>
        <p:spPr>
          <a:xfrm>
            <a:off x="6375149" y="1897570"/>
            <a:ext cx="2835329" cy="679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Tabelle dati: </a:t>
            </a:r>
          </a:p>
          <a:p>
            <a:pPr marL="0" lvl="0" indent="0"/>
            <a:r>
              <a:rPr lang="it-IT" sz="1200" dirty="0"/>
              <a:t>Anche se i grafici sono fantastici, a volte hai bisogno di vedere i dati grezzi</a:t>
            </a:r>
            <a:endParaRPr sz="1200"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1257779" y="979963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7538496" y="1023972"/>
            <a:ext cx="608965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372092-A7CB-4719-A400-5EA4F4BF3EDB}"/>
              </a:ext>
            </a:extLst>
          </p:cNvPr>
          <p:cNvSpPr txBox="1"/>
          <p:nvPr/>
        </p:nvSpPr>
        <p:spPr>
          <a:xfrm>
            <a:off x="1417997" y="1097417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B840B87-DACC-4818-9656-0BA4E215D764}"/>
              </a:ext>
            </a:extLst>
          </p:cNvPr>
          <p:cNvSpPr txBox="1"/>
          <p:nvPr/>
        </p:nvSpPr>
        <p:spPr>
          <a:xfrm>
            <a:off x="7701034" y="1142329"/>
            <a:ext cx="246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2" name="Google Shape;245;p32">
            <a:extLst>
              <a:ext uri="{FF2B5EF4-FFF2-40B4-BE49-F238E27FC236}">
                <a16:creationId xmlns:a16="http://schemas.microsoft.com/office/drawing/2014/main" id="{1273A577-CADB-41EF-A3AC-A8ED95AFD7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2510414" y="2731557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67DD9B-6DC1-40F0-9C8A-6F19BEA120AB}"/>
              </a:ext>
            </a:extLst>
          </p:cNvPr>
          <p:cNvSpPr txBox="1"/>
          <p:nvPr/>
        </p:nvSpPr>
        <p:spPr>
          <a:xfrm>
            <a:off x="2686374" y="2849893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4" name="Google Shape;245;p32">
            <a:extLst>
              <a:ext uri="{FF2B5EF4-FFF2-40B4-BE49-F238E27FC236}">
                <a16:creationId xmlns:a16="http://schemas.microsoft.com/office/drawing/2014/main" id="{A3190FEF-F7E3-415C-ADA6-8C437EAA46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6156852" y="2975717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1C2A09C-9932-4801-AA90-D4A497B230B2}"/>
              </a:ext>
            </a:extLst>
          </p:cNvPr>
          <p:cNvSpPr txBox="1"/>
          <p:nvPr/>
        </p:nvSpPr>
        <p:spPr>
          <a:xfrm>
            <a:off x="6322102" y="3093172"/>
            <a:ext cx="10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Google Shape;236;p32">
            <a:extLst>
              <a:ext uri="{FF2B5EF4-FFF2-40B4-BE49-F238E27FC236}">
                <a16:creationId xmlns:a16="http://schemas.microsoft.com/office/drawing/2014/main" id="{FB9465F2-02BB-40FF-985B-D47857B2FE8F}"/>
              </a:ext>
            </a:extLst>
          </p:cNvPr>
          <p:cNvSpPr txBox="1">
            <a:spLocks/>
          </p:cNvSpPr>
          <p:nvPr/>
        </p:nvSpPr>
        <p:spPr>
          <a:xfrm>
            <a:off x="1517857" y="4164749"/>
            <a:ext cx="252779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 dirty="0"/>
              <a:t>Filtri interattivi: </a:t>
            </a:r>
            <a:r>
              <a:rPr lang="it-IT" sz="1400" dirty="0"/>
              <a:t>Questi strumenti ti consentono di personalizzare la visualizzazione dei dati. </a:t>
            </a:r>
          </a:p>
        </p:txBody>
      </p:sp>
      <p:sp>
        <p:nvSpPr>
          <p:cNvPr id="17" name="Google Shape;236;p32">
            <a:extLst>
              <a:ext uri="{FF2B5EF4-FFF2-40B4-BE49-F238E27FC236}">
                <a16:creationId xmlns:a16="http://schemas.microsoft.com/office/drawing/2014/main" id="{07D5B061-0A1B-4710-9AE4-888B1125039C}"/>
              </a:ext>
            </a:extLst>
          </p:cNvPr>
          <p:cNvSpPr txBox="1">
            <a:spLocks/>
          </p:cNvSpPr>
          <p:nvPr/>
        </p:nvSpPr>
        <p:spPr>
          <a:xfrm>
            <a:off x="4876994" y="4164749"/>
            <a:ext cx="299631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 dirty="0"/>
              <a:t>Allarmi e notifiche :</a:t>
            </a:r>
          </a:p>
          <a:p>
            <a:pPr marL="0" indent="0"/>
            <a:r>
              <a:rPr lang="it-IT" sz="1200" dirty="0"/>
              <a:t>Le dashboard possono essere configurate per inviarti avvisi quando accade qualcosa di importante</a:t>
            </a:r>
          </a:p>
        </p:txBody>
      </p:sp>
      <p:sp>
        <p:nvSpPr>
          <p:cNvPr id="21" name="Google Shape;173;p28">
            <a:extLst>
              <a:ext uri="{FF2B5EF4-FFF2-40B4-BE49-F238E27FC236}">
                <a16:creationId xmlns:a16="http://schemas.microsoft.com/office/drawing/2014/main" id="{EA039746-1D22-468E-B055-063FF1AF23B8}"/>
              </a:ext>
            </a:extLst>
          </p:cNvPr>
          <p:cNvSpPr txBox="1">
            <a:spLocks/>
          </p:cNvSpPr>
          <p:nvPr/>
        </p:nvSpPr>
        <p:spPr>
          <a:xfrm rot="39726">
            <a:off x="7923986" y="4883878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  <p:pic>
        <p:nvPicPr>
          <p:cNvPr id="20" name="Google Shape;243;p32">
            <a:extLst>
              <a:ext uri="{FF2B5EF4-FFF2-40B4-BE49-F238E27FC236}">
                <a16:creationId xmlns:a16="http://schemas.microsoft.com/office/drawing/2014/main" id="{E3411DE6-FFFD-4F9B-9106-45C808A058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4327184" y="1074908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942DDC-1F02-4CA9-895A-7CB7B3CC66D7}"/>
              </a:ext>
            </a:extLst>
          </p:cNvPr>
          <p:cNvSpPr txBox="1"/>
          <p:nvPr/>
        </p:nvSpPr>
        <p:spPr>
          <a:xfrm>
            <a:off x="4446526" y="1192362"/>
            <a:ext cx="29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636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9E0E1-9637-405E-88BD-E7C1A6BC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33" y="999739"/>
            <a:ext cx="6295934" cy="2842278"/>
          </a:xfrm>
        </p:spPr>
        <p:txBody>
          <a:bodyPr/>
          <a:lstStyle/>
          <a:p>
            <a:r>
              <a:rPr lang="it-IT" sz="1400" dirty="0"/>
              <a:t>In sostanza, le dashboard sono strumenti indispensabili per chiunque voglia tenere sotto controllo la propria attività o progetto. Offrono una sintesi chiara delle informazioni chiave, una visualizzazione interattiva dei dati e un monitoraggio in tempo reale. Con componenti come KPI, grafici, tabelle, filtri e notifiche, le dashboard trasformano i dati grezzi in insight preziosi, aiutandoti a prendere decisioni informate e tempestive. Immagina di avere il controllo totale su tutte le informazioni importanti, con la possibilità di esplorarle e reagire in modo rapido ed efficace: questa è la potenza delle dashboard.</a:t>
            </a:r>
          </a:p>
        </p:txBody>
      </p:sp>
      <p:pic>
        <p:nvPicPr>
          <p:cNvPr id="3" name="Google Shape;463;p41">
            <a:extLst>
              <a:ext uri="{FF2B5EF4-FFF2-40B4-BE49-F238E27FC236}">
                <a16:creationId xmlns:a16="http://schemas.microsoft.com/office/drawing/2014/main" id="{61433EFA-C4B6-4ACD-8C1B-2672C1A9EF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267465">
            <a:off x="4346599" y="3970198"/>
            <a:ext cx="450802" cy="45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85;p43">
            <a:extLst>
              <a:ext uri="{FF2B5EF4-FFF2-40B4-BE49-F238E27FC236}">
                <a16:creationId xmlns:a16="http://schemas.microsoft.com/office/drawing/2014/main" id="{9D12FAA5-A3A5-4EF3-9A4D-34749ABD0A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92802">
            <a:off x="3722191" y="-1030343"/>
            <a:ext cx="1699618" cy="16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3;p41">
            <a:extLst>
              <a:ext uri="{FF2B5EF4-FFF2-40B4-BE49-F238E27FC236}">
                <a16:creationId xmlns:a16="http://schemas.microsoft.com/office/drawing/2014/main" id="{052FF4C4-4888-43B6-9A2F-0ED16A1265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267465">
            <a:off x="6327716" y="444784"/>
            <a:ext cx="450802" cy="45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489;p43">
            <a:extLst>
              <a:ext uri="{FF2B5EF4-FFF2-40B4-BE49-F238E27FC236}">
                <a16:creationId xmlns:a16="http://schemas.microsoft.com/office/drawing/2014/main" id="{C446D934-716F-4842-A4FB-6207CB274CFE}"/>
              </a:ext>
            </a:extLst>
          </p:cNvPr>
          <p:cNvCxnSpPr/>
          <p:nvPr/>
        </p:nvCxnSpPr>
        <p:spPr>
          <a:xfrm>
            <a:off x="2584562" y="3758579"/>
            <a:ext cx="386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80;p43">
            <a:extLst>
              <a:ext uri="{FF2B5EF4-FFF2-40B4-BE49-F238E27FC236}">
                <a16:creationId xmlns:a16="http://schemas.microsoft.com/office/drawing/2014/main" id="{CE98163F-0529-40B8-AB29-57218222D5B5}"/>
              </a:ext>
            </a:extLst>
          </p:cNvPr>
          <p:cNvSpPr/>
          <p:nvPr/>
        </p:nvSpPr>
        <p:spPr>
          <a:xfrm>
            <a:off x="2127436" y="421607"/>
            <a:ext cx="524400" cy="52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314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34">
            <a:off x="2000250" y="1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2124349" y="2038290"/>
            <a:ext cx="48393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Best Practices</a:t>
            </a:r>
            <a:endParaRPr dirty="0"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6656675" y="3518853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1848000" y="1042712"/>
            <a:ext cx="5448000" cy="10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1.05</a:t>
            </a:r>
            <a:endParaRPr dirty="0"/>
          </a:p>
        </p:txBody>
      </p:sp>
      <p:pic>
        <p:nvPicPr>
          <p:cNvPr id="7" name="Google Shape;172;p28">
            <a:extLst>
              <a:ext uri="{FF2B5EF4-FFF2-40B4-BE49-F238E27FC236}">
                <a16:creationId xmlns:a16="http://schemas.microsoft.com/office/drawing/2014/main" id="{DF1AC234-EFE7-4755-8A95-2E846B02BF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2122249" y="718306"/>
            <a:ext cx="613949" cy="61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2;p28">
            <a:extLst>
              <a:ext uri="{FF2B5EF4-FFF2-40B4-BE49-F238E27FC236}">
                <a16:creationId xmlns:a16="http://schemas.microsoft.com/office/drawing/2014/main" id="{C1EED7E0-BB26-4DE6-B5A7-8FF1233BAF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6656676" y="1251440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A943F1BA-DFF2-4032-ACCA-7BB3E8DCD94D}"/>
              </a:ext>
            </a:extLst>
          </p:cNvPr>
          <p:cNvSpPr/>
          <p:nvPr/>
        </p:nvSpPr>
        <p:spPr>
          <a:xfrm rot="20893079">
            <a:off x="3860608" y="2879694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Google Shape;173;p28">
            <a:extLst>
              <a:ext uri="{FF2B5EF4-FFF2-40B4-BE49-F238E27FC236}">
                <a16:creationId xmlns:a16="http://schemas.microsoft.com/office/drawing/2014/main" id="{A39DE7B1-9113-4705-9B5E-41A7B5F0E62E}"/>
              </a:ext>
            </a:extLst>
          </p:cNvPr>
          <p:cNvSpPr txBox="1">
            <a:spLocks/>
          </p:cNvSpPr>
          <p:nvPr/>
        </p:nvSpPr>
        <p:spPr>
          <a:xfrm rot="39726">
            <a:off x="4011073" y="2879050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358559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it-IT" dirty="0"/>
              <a:t>Principi di chiarezza e semplicità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201948" y="1914969"/>
            <a:ext cx="3109206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Scelta appropriata dei colori: </a:t>
            </a:r>
          </a:p>
          <a:p>
            <a:pPr marL="0" lvl="0" indent="0"/>
            <a:r>
              <a:rPr lang="it-IT" sz="1400" dirty="0"/>
              <a:t>Utilizzare colori che facilitano la comprensione e l'accessibilità.</a:t>
            </a:r>
            <a:endParaRPr sz="14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511625" y="1326296"/>
            <a:ext cx="3657998" cy="1317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Etichettatura efficace: </a:t>
            </a:r>
            <a:r>
              <a:rPr lang="it-IT" sz="1600" dirty="0"/>
              <a:t>Assicurarsi che tutte le etichette siano chiare e leggibili.</a:t>
            </a:r>
            <a:endParaRPr sz="16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2489253" y="3547520"/>
            <a:ext cx="4165493" cy="1006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Scalabilità e responsività</a:t>
            </a:r>
            <a:r>
              <a:rPr lang="it-IT" sz="1400" dirty="0"/>
              <a:t>:</a:t>
            </a:r>
          </a:p>
          <a:p>
            <a:pPr marL="0" lvl="0" indent="0"/>
            <a:r>
              <a:rPr lang="it-IT" sz="1400" dirty="0"/>
              <a:t> I grafici devono essere facilmente leggibili su diversi dispositivi e formati.</a:t>
            </a:r>
            <a:endParaRPr sz="14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237596" y="885032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4110447" y="2648339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79934" y="1497139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683745-929A-43D3-B558-3B85E7F7E407}"/>
              </a:ext>
            </a:extLst>
          </p:cNvPr>
          <p:cNvSpPr/>
          <p:nvPr/>
        </p:nvSpPr>
        <p:spPr>
          <a:xfrm rot="417595">
            <a:off x="-138287" y="23638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173;p28">
            <a:extLst>
              <a:ext uri="{FF2B5EF4-FFF2-40B4-BE49-F238E27FC236}">
                <a16:creationId xmlns:a16="http://schemas.microsoft.com/office/drawing/2014/main" id="{09F1A224-26EE-4AD6-9993-CFB145133183}"/>
              </a:ext>
            </a:extLst>
          </p:cNvPr>
          <p:cNvSpPr txBox="1">
            <a:spLocks/>
          </p:cNvSpPr>
          <p:nvPr/>
        </p:nvSpPr>
        <p:spPr>
          <a:xfrm rot="1164242">
            <a:off x="-139423" y="2363174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408732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1419450" y="1353631"/>
            <a:ext cx="6305100" cy="1897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Parte Seconda</a:t>
            </a:r>
            <a:endParaRPr sz="4400" dirty="0"/>
          </a:p>
          <a:p>
            <a:pPr lvl="0"/>
            <a:r>
              <a:rPr lang="it-IT" sz="3600" i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Sviluppo: </a:t>
            </a:r>
            <a:br>
              <a:rPr lang="it-IT" sz="3600" i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it-IT" sz="2400" i="1" dirty="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Realizzazione della dashboard</a:t>
            </a:r>
            <a:endParaRPr sz="3600" i="1" dirty="0">
              <a:solidFill>
                <a:schemeClr val="l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87">
            <a:off x="6874740" y="-158087"/>
            <a:ext cx="1699618" cy="16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00103">
            <a:off x="4892582" y="3914053"/>
            <a:ext cx="1186312" cy="121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8">
            <a:off x="2795098" y="3676525"/>
            <a:ext cx="334417" cy="33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638910">
            <a:off x="331440" y="-194966"/>
            <a:ext cx="1327502" cy="1327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4"/>
          <p:cNvCxnSpPr/>
          <p:nvPr/>
        </p:nvCxnSpPr>
        <p:spPr>
          <a:xfrm>
            <a:off x="2638350" y="2105630"/>
            <a:ext cx="386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58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C7AB34-05A2-4731-9902-E3CF87EC6BB3}"/>
              </a:ext>
            </a:extLst>
          </p:cNvPr>
          <p:cNvSpPr/>
          <p:nvPr/>
        </p:nvSpPr>
        <p:spPr>
          <a:xfrm>
            <a:off x="-56223" y="4775249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-503591" y="-25708"/>
            <a:ext cx="48393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Panoramica</a:t>
            </a:r>
            <a:endParaRPr dirty="0"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8837026" y="2354673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 rot="746647">
            <a:off x="-57359" y="4774606"/>
            <a:ext cx="1379295" cy="282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Parte Prima</a:t>
            </a:r>
            <a:endParaRPr sz="1400" dirty="0"/>
          </a:p>
        </p:txBody>
      </p:sp>
      <p:pic>
        <p:nvPicPr>
          <p:cNvPr id="7" name="Google Shape;172;p28">
            <a:extLst>
              <a:ext uri="{FF2B5EF4-FFF2-40B4-BE49-F238E27FC236}">
                <a16:creationId xmlns:a16="http://schemas.microsoft.com/office/drawing/2014/main" id="{DF1AC234-EFE7-4755-8A95-2E846B02BF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07471">
            <a:off x="3091784" y="-138963"/>
            <a:ext cx="668338" cy="39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28;p24">
            <a:extLst>
              <a:ext uri="{FF2B5EF4-FFF2-40B4-BE49-F238E27FC236}">
                <a16:creationId xmlns:a16="http://schemas.microsoft.com/office/drawing/2014/main" id="{CEE52BA3-3DFA-4EE3-B760-0661ABE728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8">
            <a:off x="-250423" y="2282115"/>
            <a:ext cx="590431" cy="55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9;p24">
            <a:extLst>
              <a:ext uri="{FF2B5EF4-FFF2-40B4-BE49-F238E27FC236}">
                <a16:creationId xmlns:a16="http://schemas.microsoft.com/office/drawing/2014/main" id="{B747455B-1548-4C42-89E1-F1CBBDB1E9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453764">
            <a:off x="-215286" y="34103"/>
            <a:ext cx="430572" cy="67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A69BE37-BF35-49B5-9426-49CD51DB2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01" y="1251394"/>
            <a:ext cx="8883797" cy="264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1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298;p35">
            <a:extLst>
              <a:ext uri="{FF2B5EF4-FFF2-40B4-BE49-F238E27FC236}">
                <a16:creationId xmlns:a16="http://schemas.microsoft.com/office/drawing/2014/main" id="{383AB12F-207D-4B99-8150-AFFC01837A4B}"/>
              </a:ext>
            </a:extLst>
          </p:cNvPr>
          <p:cNvGrpSpPr/>
          <p:nvPr/>
        </p:nvGrpSpPr>
        <p:grpSpPr>
          <a:xfrm>
            <a:off x="1546051" y="613351"/>
            <a:ext cx="6206500" cy="4119515"/>
            <a:chOff x="4729131" y="1936699"/>
            <a:chExt cx="3820200" cy="2142916"/>
          </a:xfrm>
        </p:grpSpPr>
        <p:sp>
          <p:nvSpPr>
            <p:cNvPr id="14" name="Google Shape;299;p35">
              <a:extLst>
                <a:ext uri="{FF2B5EF4-FFF2-40B4-BE49-F238E27FC236}">
                  <a16:creationId xmlns:a16="http://schemas.microsoft.com/office/drawing/2014/main" id="{2AAD9D33-BB3E-4567-9E60-032F08E7DED2}"/>
                </a:ext>
              </a:extLst>
            </p:cNvPr>
            <p:cNvSpPr/>
            <p:nvPr/>
          </p:nvSpPr>
          <p:spPr>
            <a:xfrm>
              <a:off x="4928413" y="1936699"/>
              <a:ext cx="3421500" cy="1990200"/>
            </a:xfrm>
            <a:prstGeom prst="round2SameRect">
              <a:avLst>
                <a:gd name="adj1" fmla="val 9051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00;p35">
              <a:extLst>
                <a:ext uri="{FF2B5EF4-FFF2-40B4-BE49-F238E27FC236}">
                  <a16:creationId xmlns:a16="http://schemas.microsoft.com/office/drawing/2014/main" id="{D9610629-12C9-40DE-BCD2-DFEBBDAF8BC8}"/>
                </a:ext>
              </a:extLst>
            </p:cNvPr>
            <p:cNvSpPr/>
            <p:nvPr/>
          </p:nvSpPr>
          <p:spPr>
            <a:xfrm rot="10800000">
              <a:off x="4729131" y="3926915"/>
              <a:ext cx="38202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1;p35">
              <a:extLst>
                <a:ext uri="{FF2B5EF4-FFF2-40B4-BE49-F238E27FC236}">
                  <a16:creationId xmlns:a16="http://schemas.microsoft.com/office/drawing/2014/main" id="{701AF08F-6649-442A-8DA9-8B31B66E93EA}"/>
                </a:ext>
              </a:extLst>
            </p:cNvPr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3"/>
          <p:cNvSpPr/>
          <p:nvPr/>
        </p:nvSpPr>
        <p:spPr>
          <a:xfrm rot="-1441826">
            <a:off x="-57762" y="41"/>
            <a:ext cx="9143909" cy="5143514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">
            <a:off x="3233174" y="4869595"/>
            <a:ext cx="2725821" cy="27258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9966" y="-99928"/>
            <a:ext cx="6206500" cy="1075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Ecco il nostro primo design</a:t>
            </a:r>
            <a:br>
              <a:rPr lang="it-IT" sz="2000" dirty="0"/>
            </a:br>
            <a:r>
              <a:rPr lang="it-IT" sz="2000" dirty="0"/>
              <a:t>del sito web.</a:t>
            </a:r>
            <a:endParaRPr sz="2000" dirty="0"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46">
            <a:off x="3716501" y="-2081814"/>
            <a:ext cx="2725822" cy="272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37">
            <a:off x="8226163" y="729063"/>
            <a:ext cx="2381525" cy="23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977">
            <a:off x="-1259736" y="2243346"/>
            <a:ext cx="2275098" cy="227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C9F7F5-BD77-4DAF-9D9B-704473ED9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014" y="829077"/>
            <a:ext cx="5436352" cy="39892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Google Shape;153;p26">
            <a:extLst>
              <a:ext uri="{FF2B5EF4-FFF2-40B4-BE49-F238E27FC236}">
                <a16:creationId xmlns:a16="http://schemas.microsoft.com/office/drawing/2014/main" id="{11146F36-3F45-4E82-B2D5-AB7F3B576417}"/>
              </a:ext>
            </a:extLst>
          </p:cNvPr>
          <p:cNvSpPr txBox="1">
            <a:spLocks/>
          </p:cNvSpPr>
          <p:nvPr/>
        </p:nvSpPr>
        <p:spPr>
          <a:xfrm>
            <a:off x="2024682" y="227063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200" dirty="0" err="1">
                <a:solidFill>
                  <a:schemeClr val="accent1">
                    <a:lumMod val="90000"/>
                  </a:schemeClr>
                </a:solidFill>
                <a:latin typeface="Playfair Display" panose="020B0604020202020204" charset="0"/>
              </a:rPr>
              <a:t>MockUp</a:t>
            </a:r>
            <a:endParaRPr lang="en" sz="1200" dirty="0">
              <a:solidFill>
                <a:schemeClr val="accent1">
                  <a:lumMod val="90000"/>
                </a:schemeClr>
              </a:solidFill>
              <a:latin typeface="Playfair Display" panose="020B060402020202020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043738A-64D1-48EF-B340-2AD2D980FE88}"/>
              </a:ext>
            </a:extLst>
          </p:cNvPr>
          <p:cNvSpPr/>
          <p:nvPr/>
        </p:nvSpPr>
        <p:spPr>
          <a:xfrm rot="20893079">
            <a:off x="7615007" y="47291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Google Shape;173;p28">
            <a:extLst>
              <a:ext uri="{FF2B5EF4-FFF2-40B4-BE49-F238E27FC236}">
                <a16:creationId xmlns:a16="http://schemas.microsoft.com/office/drawing/2014/main" id="{C0EFEC5E-46D9-41CB-9193-6389E325FCFC}"/>
              </a:ext>
            </a:extLst>
          </p:cNvPr>
          <p:cNvSpPr txBox="1">
            <a:spLocks/>
          </p:cNvSpPr>
          <p:nvPr/>
        </p:nvSpPr>
        <p:spPr>
          <a:xfrm rot="39726">
            <a:off x="7765472" y="4728473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200" dirty="0"/>
              <a:t>Parte Seconda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34">
            <a:off x="2000250" y="1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2124349" y="2038290"/>
            <a:ext cx="48393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TIPI DI GRAFICI</a:t>
            </a:r>
            <a:br>
              <a:rPr lang="it-IT" dirty="0"/>
            </a:br>
            <a:r>
              <a:rPr lang="it-IT" dirty="0"/>
              <a:t>UTILIZZATI</a:t>
            </a:r>
            <a:endParaRPr dirty="0"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6656675" y="3518853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1848000" y="1042712"/>
            <a:ext cx="5448000" cy="10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2.01</a:t>
            </a:r>
            <a:endParaRPr dirty="0"/>
          </a:p>
        </p:txBody>
      </p:sp>
      <p:pic>
        <p:nvPicPr>
          <p:cNvPr id="7" name="Google Shape;172;p28">
            <a:extLst>
              <a:ext uri="{FF2B5EF4-FFF2-40B4-BE49-F238E27FC236}">
                <a16:creationId xmlns:a16="http://schemas.microsoft.com/office/drawing/2014/main" id="{DF1AC234-EFE7-4755-8A95-2E846B02BF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2122249" y="718306"/>
            <a:ext cx="613949" cy="61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2;p28">
            <a:extLst>
              <a:ext uri="{FF2B5EF4-FFF2-40B4-BE49-F238E27FC236}">
                <a16:creationId xmlns:a16="http://schemas.microsoft.com/office/drawing/2014/main" id="{C1EED7E0-BB26-4DE6-B5A7-8FF1233BAF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6656676" y="1251440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8F00CC4-B22C-4310-BD9B-A270B07C714F}"/>
              </a:ext>
            </a:extLst>
          </p:cNvPr>
          <p:cNvSpPr/>
          <p:nvPr/>
        </p:nvSpPr>
        <p:spPr>
          <a:xfrm rot="20893079">
            <a:off x="3805006" y="3263235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Google Shape;173;p28">
            <a:extLst>
              <a:ext uri="{FF2B5EF4-FFF2-40B4-BE49-F238E27FC236}">
                <a16:creationId xmlns:a16="http://schemas.microsoft.com/office/drawing/2014/main" id="{4F42D738-B0C4-4053-9183-7DB78C1DF2AE}"/>
              </a:ext>
            </a:extLst>
          </p:cNvPr>
          <p:cNvSpPr txBox="1">
            <a:spLocks/>
          </p:cNvSpPr>
          <p:nvPr/>
        </p:nvSpPr>
        <p:spPr>
          <a:xfrm rot="39726">
            <a:off x="3955471" y="3262591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200" dirty="0"/>
              <a:t>Parte Seconda</a:t>
            </a:r>
          </a:p>
        </p:txBody>
      </p:sp>
    </p:spTree>
    <p:extLst>
      <p:ext uri="{BB962C8B-B14F-4D97-AF65-F5344CB8AC3E}">
        <p14:creationId xmlns:p14="http://schemas.microsoft.com/office/powerpoint/2010/main" val="219579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7436012" y="3623601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20000" y="3931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Pie Chart (Grafico a Torta)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748200" y="1198047"/>
            <a:ext cx="38238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it-IT" dirty="0"/>
              <a:t>Il grafico a torta è una rappresentazione circolare dei dati, divisa in "fette" proporzionali che rappresentano le diverse categorie dei dati, vediamo le caratteristiche principali:</a:t>
            </a:r>
          </a:p>
          <a:p>
            <a:endParaRPr lang="it-IT" b="1" dirty="0"/>
          </a:p>
          <a:p>
            <a:r>
              <a:rPr lang="it-IT" b="1" dirty="0"/>
              <a:t>Struttura Circolare</a:t>
            </a:r>
            <a:r>
              <a:rPr lang="it-IT" dirty="0"/>
              <a:t>: Rappresenta il 100% dei dati come un cerchio completo.</a:t>
            </a:r>
          </a:p>
          <a:p>
            <a:r>
              <a:rPr lang="it-IT" b="1" dirty="0"/>
              <a:t>Segmenti Proporzionali</a:t>
            </a:r>
            <a:r>
              <a:rPr lang="it-IT" dirty="0"/>
              <a:t>: Ogni "fetta" è proporzionale al valore che rappresenta.</a:t>
            </a:r>
          </a:p>
          <a:p>
            <a:r>
              <a:rPr lang="it-IT" b="1" dirty="0"/>
              <a:t>Colori Distinti</a:t>
            </a:r>
            <a:r>
              <a:rPr lang="it-IT" dirty="0"/>
              <a:t>: Ogni categoria è solitamente rappresentata da un colore diverso per facilitare la distinzione.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endParaRPr dirty="0"/>
          </a:p>
        </p:txBody>
      </p:sp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6DF9A1D8-F9EB-4566-A45E-C57782BBDEE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4821421" y="965892"/>
            <a:ext cx="4043269" cy="3887359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2" name="Segnaposto immagine 3">
            <a:extLst>
              <a:ext uri="{FF2B5EF4-FFF2-40B4-BE49-F238E27FC236}">
                <a16:creationId xmlns:a16="http://schemas.microsoft.com/office/drawing/2014/main" id="{8475D85C-5638-42EB-AB42-CC391571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421" y="965891"/>
            <a:ext cx="4043269" cy="3887359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3" name="Segnaposto immagine 3">
            <a:extLst>
              <a:ext uri="{FF2B5EF4-FFF2-40B4-BE49-F238E27FC236}">
                <a16:creationId xmlns:a16="http://schemas.microsoft.com/office/drawing/2014/main" id="{E3609D24-0F68-4EF4-A0CB-0A0BB8A69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421" y="965890"/>
            <a:ext cx="4043269" cy="3887359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4" name="Segnaposto immagine 3">
            <a:extLst>
              <a:ext uri="{FF2B5EF4-FFF2-40B4-BE49-F238E27FC236}">
                <a16:creationId xmlns:a16="http://schemas.microsoft.com/office/drawing/2014/main" id="{EF9A8CEA-5160-4744-8EF4-94DD0B01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421" y="965889"/>
            <a:ext cx="4043269" cy="3887359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5565D85-91A2-4451-AB5E-68CAD4E33FDB}"/>
              </a:ext>
            </a:extLst>
          </p:cNvPr>
          <p:cNvSpPr/>
          <p:nvPr/>
        </p:nvSpPr>
        <p:spPr>
          <a:xfrm rot="20893079">
            <a:off x="-148872" y="4855445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Google Shape;173;p28">
            <a:extLst>
              <a:ext uri="{FF2B5EF4-FFF2-40B4-BE49-F238E27FC236}">
                <a16:creationId xmlns:a16="http://schemas.microsoft.com/office/drawing/2014/main" id="{074370A0-9110-449D-B5DF-090302585FE9}"/>
              </a:ext>
            </a:extLst>
          </p:cNvPr>
          <p:cNvSpPr txBox="1">
            <a:spLocks/>
          </p:cNvSpPr>
          <p:nvPr/>
        </p:nvSpPr>
        <p:spPr>
          <a:xfrm rot="39726">
            <a:off x="1593" y="4854801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200" dirty="0"/>
              <a:t>Parte Seconda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Che vantaggi ha un Grafico a torta?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331555" y="1996916"/>
            <a:ext cx="2861100" cy="780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Visualizzazione Immediata delle Proporzioni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905961" y="2244292"/>
            <a:ext cx="3005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Ideale per Dati Giornalieri o Settimanali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1331555" y="3542842"/>
            <a:ext cx="2861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Facilità di Confronto</a:t>
            </a:r>
            <a:endParaRPr dirty="0"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8"/>
          </p:nvPr>
        </p:nvSpPr>
        <p:spPr>
          <a:xfrm>
            <a:off x="4821013" y="3785242"/>
            <a:ext cx="3005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Efficace per Piccoli Set di Dati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327105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2327105" y="276197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 idx="15"/>
          </p:nvPr>
        </p:nvSpPr>
        <p:spPr>
          <a:xfrm>
            <a:off x="5867081" y="276197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93463" y="1419931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DCCE6FCB-3DFE-47A7-A0E5-30774F0A182E}"/>
              </a:ext>
            </a:extLst>
          </p:cNvPr>
          <p:cNvSpPr/>
          <p:nvPr/>
        </p:nvSpPr>
        <p:spPr>
          <a:xfrm rot="20893079">
            <a:off x="7614122" y="113822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Google Shape;173;p28">
            <a:extLst>
              <a:ext uri="{FF2B5EF4-FFF2-40B4-BE49-F238E27FC236}">
                <a16:creationId xmlns:a16="http://schemas.microsoft.com/office/drawing/2014/main" id="{AE5EC588-7C23-4BD7-A3C7-4451E1FAC35C}"/>
              </a:ext>
            </a:extLst>
          </p:cNvPr>
          <p:cNvSpPr txBox="1">
            <a:spLocks/>
          </p:cNvSpPr>
          <p:nvPr/>
        </p:nvSpPr>
        <p:spPr>
          <a:xfrm rot="39726">
            <a:off x="7764587" y="113178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200" dirty="0"/>
              <a:t>Parte Seconda</a:t>
            </a:r>
          </a:p>
        </p:txBody>
      </p:sp>
    </p:spTree>
    <p:extLst>
      <p:ext uri="{BB962C8B-B14F-4D97-AF65-F5344CB8AC3E}">
        <p14:creationId xmlns:p14="http://schemas.microsoft.com/office/powerpoint/2010/main" val="303197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87989" y="3945500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20000" y="3931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 err="1"/>
              <a:t>Column</a:t>
            </a:r>
            <a:r>
              <a:rPr lang="it-IT" dirty="0"/>
              <a:t> Chart (Grafico a  Barre)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4942078" y="965892"/>
            <a:ext cx="3756649" cy="341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Clr>
                <a:srgbClr val="273D40"/>
              </a:buClr>
              <a:buSzPts val="600"/>
              <a:buNone/>
            </a:pPr>
            <a:r>
              <a:rPr 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Il grafico a barre, noto anche come grafico a colonne, è una rappresentazione visiva di dati categorici attraverso rettangoli verticali o orizzontali, vediamo le caratteristiche principali:</a:t>
            </a:r>
          </a:p>
          <a:p>
            <a:pPr algn="r"/>
            <a:endParaRPr lang="it-IT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0" indent="0" algn="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Struttura Rettangolare</a:t>
            </a:r>
            <a:r>
              <a:rPr lang="it-IT" alt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Utilizza rettangoli (barre) di altezza o lunghezza proporzionale ai valori rappresentati. </a:t>
            </a:r>
          </a:p>
          <a:p>
            <a:pPr marL="0" lvl="0" indent="0" algn="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Asse Categorico</a:t>
            </a:r>
            <a:r>
              <a:rPr lang="it-IT" alt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Un asse (solitamente quello orizzontale) rappresenta le categorie. </a:t>
            </a:r>
          </a:p>
          <a:p>
            <a:pPr marL="0" lvl="0" indent="0" algn="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Asse Numerico</a:t>
            </a:r>
            <a:r>
              <a:rPr lang="it-IT" alt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L'altro asse (solitamente quello verticale) rappresenta i valori numerici. </a:t>
            </a:r>
          </a:p>
          <a:p>
            <a:pPr marL="0" lvl="0" indent="0" algn="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Colori Distinti</a:t>
            </a:r>
            <a:r>
              <a:rPr lang="it-IT" alt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Ogni categoria può essere rappresentata da un colore diverso per facilitare la distinzione. </a:t>
            </a:r>
          </a:p>
          <a:p>
            <a:pPr marL="0" lvl="0" indent="0" algn="r">
              <a:buClr>
                <a:srgbClr val="273D40"/>
              </a:buClr>
              <a:buSzPts val="600"/>
              <a:buNone/>
            </a:pPr>
            <a:endParaRPr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B030BCE5-4E57-4FAD-BCEA-2954FDBCCA8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866150" y="1193825"/>
            <a:ext cx="3756650" cy="3084755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96B20D1-2C18-4360-9918-FE1495C83434}"/>
              </a:ext>
            </a:extLst>
          </p:cNvPr>
          <p:cNvSpPr/>
          <p:nvPr/>
        </p:nvSpPr>
        <p:spPr>
          <a:xfrm rot="20893079">
            <a:off x="276571" y="4742375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Google Shape;173;p28">
            <a:extLst>
              <a:ext uri="{FF2B5EF4-FFF2-40B4-BE49-F238E27FC236}">
                <a16:creationId xmlns:a16="http://schemas.microsoft.com/office/drawing/2014/main" id="{07AD6910-F6FA-460E-B607-DDE75EAB0343}"/>
              </a:ext>
            </a:extLst>
          </p:cNvPr>
          <p:cNvSpPr txBox="1">
            <a:spLocks/>
          </p:cNvSpPr>
          <p:nvPr/>
        </p:nvSpPr>
        <p:spPr>
          <a:xfrm rot="39726">
            <a:off x="427036" y="4741731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200" dirty="0"/>
              <a:t>Parte Seconda</a:t>
            </a:r>
          </a:p>
        </p:txBody>
      </p:sp>
    </p:spTree>
    <p:extLst>
      <p:ext uri="{BB962C8B-B14F-4D97-AF65-F5344CB8AC3E}">
        <p14:creationId xmlns:p14="http://schemas.microsoft.com/office/powerpoint/2010/main" val="1139648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34">
            <a:off x="-2427252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>
            <a:spLocks noGrp="1"/>
          </p:cNvSpPr>
          <p:nvPr>
            <p:ph type="title" idx="2"/>
          </p:nvPr>
        </p:nvSpPr>
        <p:spPr>
          <a:xfrm>
            <a:off x="5301941" y="595517"/>
            <a:ext cx="3392007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Confronto Visivo Efficace</a:t>
            </a: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3"/>
          </p:nvPr>
        </p:nvSpPr>
        <p:spPr>
          <a:xfrm>
            <a:off x="5263738" y="1359634"/>
            <a:ext cx="4171482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Ideale per Dati Settimanali o Mensili</a:t>
            </a:r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5"/>
          </p:nvPr>
        </p:nvSpPr>
        <p:spPr>
          <a:xfrm>
            <a:off x="5270968" y="2125419"/>
            <a:ext cx="3694404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Visualizzazione di Tendenze</a:t>
            </a:r>
            <a:endParaRPr dirty="0"/>
          </a:p>
        </p:txBody>
      </p:sp>
      <p:cxnSp>
        <p:nvCxnSpPr>
          <p:cNvPr id="209" name="Google Shape;209;p31"/>
          <p:cNvCxnSpPr/>
          <p:nvPr/>
        </p:nvCxnSpPr>
        <p:spPr>
          <a:xfrm rot="10800000">
            <a:off x="4056922" y="-1350"/>
            <a:ext cx="0" cy="5146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1"/>
          <p:cNvCxnSpPr/>
          <p:nvPr/>
        </p:nvCxnSpPr>
        <p:spPr>
          <a:xfrm>
            <a:off x="4056176" y="1253343"/>
            <a:ext cx="5084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1"/>
          <p:cNvCxnSpPr/>
          <p:nvPr/>
        </p:nvCxnSpPr>
        <p:spPr>
          <a:xfrm>
            <a:off x="4059900" y="2079104"/>
            <a:ext cx="5084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3775037" y="521134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741026">
            <a:off x="3767993" y="1419734"/>
            <a:ext cx="55385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3775038" y="2209031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>
            <a:spLocks noGrp="1"/>
          </p:cNvSpPr>
          <p:nvPr>
            <p:ph type="title" idx="7"/>
          </p:nvPr>
        </p:nvSpPr>
        <p:spPr>
          <a:xfrm>
            <a:off x="4397820" y="301390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8"/>
          </p:nvPr>
        </p:nvSpPr>
        <p:spPr>
          <a:xfrm>
            <a:off x="4388916" y="1124804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17" name="Google Shape;217;p31"/>
          <p:cNvSpPr txBox="1">
            <a:spLocks noGrp="1"/>
          </p:cNvSpPr>
          <p:nvPr>
            <p:ph type="title" idx="9"/>
          </p:nvPr>
        </p:nvSpPr>
        <p:spPr>
          <a:xfrm>
            <a:off x="4385938" y="1849461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515285" y="1700851"/>
            <a:ext cx="3344228" cy="1597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Che vantaggi ha un Grafico a colonne?</a:t>
            </a:r>
            <a:endParaRPr dirty="0"/>
          </a:p>
        </p:txBody>
      </p:sp>
      <p:sp>
        <p:nvSpPr>
          <p:cNvPr id="31" name="Google Shape;207;p31">
            <a:extLst>
              <a:ext uri="{FF2B5EF4-FFF2-40B4-BE49-F238E27FC236}">
                <a16:creationId xmlns:a16="http://schemas.microsoft.com/office/drawing/2014/main" id="{F6B74CDF-2C66-4E47-84B9-ECA366087D57}"/>
              </a:ext>
            </a:extLst>
          </p:cNvPr>
          <p:cNvSpPr txBox="1">
            <a:spLocks/>
          </p:cNvSpPr>
          <p:nvPr/>
        </p:nvSpPr>
        <p:spPr>
          <a:xfrm>
            <a:off x="5301941" y="3005968"/>
            <a:ext cx="2759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Flessibilità nella Rappresentazione</a:t>
            </a:r>
          </a:p>
        </p:txBody>
      </p:sp>
      <p:cxnSp>
        <p:nvCxnSpPr>
          <p:cNvPr id="32" name="Google Shape;211;p31">
            <a:extLst>
              <a:ext uri="{FF2B5EF4-FFF2-40B4-BE49-F238E27FC236}">
                <a16:creationId xmlns:a16="http://schemas.microsoft.com/office/drawing/2014/main" id="{049CE78F-F853-4DC7-836C-FF866EB876ED}"/>
              </a:ext>
            </a:extLst>
          </p:cNvPr>
          <p:cNvCxnSpPr/>
          <p:nvPr/>
        </p:nvCxnSpPr>
        <p:spPr>
          <a:xfrm>
            <a:off x="4059900" y="2904864"/>
            <a:ext cx="5084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Google Shape;214;p31">
            <a:extLst>
              <a:ext uri="{FF2B5EF4-FFF2-40B4-BE49-F238E27FC236}">
                <a16:creationId xmlns:a16="http://schemas.microsoft.com/office/drawing/2014/main" id="{49C2BDC3-E28A-4DE7-A2B3-79582134F1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3775039" y="2965847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17;p31">
            <a:extLst>
              <a:ext uri="{FF2B5EF4-FFF2-40B4-BE49-F238E27FC236}">
                <a16:creationId xmlns:a16="http://schemas.microsoft.com/office/drawing/2014/main" id="{1EFA4DDD-2D2B-42D8-8138-E88ACFFC33EF}"/>
              </a:ext>
            </a:extLst>
          </p:cNvPr>
          <p:cNvSpPr txBox="1">
            <a:spLocks/>
          </p:cNvSpPr>
          <p:nvPr/>
        </p:nvSpPr>
        <p:spPr>
          <a:xfrm>
            <a:off x="4385938" y="2675221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36" name="Google Shape;207;p31">
            <a:extLst>
              <a:ext uri="{FF2B5EF4-FFF2-40B4-BE49-F238E27FC236}">
                <a16:creationId xmlns:a16="http://schemas.microsoft.com/office/drawing/2014/main" id="{48274AFE-88D0-4AED-A576-8B4A1251684C}"/>
              </a:ext>
            </a:extLst>
          </p:cNvPr>
          <p:cNvSpPr txBox="1">
            <a:spLocks/>
          </p:cNvSpPr>
          <p:nvPr/>
        </p:nvSpPr>
        <p:spPr>
          <a:xfrm>
            <a:off x="5290716" y="3938524"/>
            <a:ext cx="27594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Precisione nella Lettura</a:t>
            </a:r>
          </a:p>
        </p:txBody>
      </p:sp>
      <p:cxnSp>
        <p:nvCxnSpPr>
          <p:cNvPr id="37" name="Google Shape;211;p31">
            <a:extLst>
              <a:ext uri="{FF2B5EF4-FFF2-40B4-BE49-F238E27FC236}">
                <a16:creationId xmlns:a16="http://schemas.microsoft.com/office/drawing/2014/main" id="{61AE8EE0-EDE6-45DA-A31D-63F2EF73D05D}"/>
              </a:ext>
            </a:extLst>
          </p:cNvPr>
          <p:cNvCxnSpPr/>
          <p:nvPr/>
        </p:nvCxnSpPr>
        <p:spPr>
          <a:xfrm>
            <a:off x="4048675" y="3837420"/>
            <a:ext cx="5084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" name="Google Shape;214;p31">
            <a:extLst>
              <a:ext uri="{FF2B5EF4-FFF2-40B4-BE49-F238E27FC236}">
                <a16:creationId xmlns:a16="http://schemas.microsoft.com/office/drawing/2014/main" id="{C77BBC55-88F4-4D9E-B136-610A2283C9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3763814" y="3898403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17;p31">
            <a:extLst>
              <a:ext uri="{FF2B5EF4-FFF2-40B4-BE49-F238E27FC236}">
                <a16:creationId xmlns:a16="http://schemas.microsoft.com/office/drawing/2014/main" id="{37FE1F32-1DC0-4F15-B309-37911622B949}"/>
              </a:ext>
            </a:extLst>
          </p:cNvPr>
          <p:cNvSpPr txBox="1">
            <a:spLocks/>
          </p:cNvSpPr>
          <p:nvPr/>
        </p:nvSpPr>
        <p:spPr>
          <a:xfrm>
            <a:off x="4374713" y="3607777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5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21A7696-390B-401E-AE42-69252B8E63D9}"/>
              </a:ext>
            </a:extLst>
          </p:cNvPr>
          <p:cNvSpPr/>
          <p:nvPr/>
        </p:nvSpPr>
        <p:spPr>
          <a:xfrm rot="20893079">
            <a:off x="-27083" y="4724934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Google Shape;173;p28">
            <a:extLst>
              <a:ext uri="{FF2B5EF4-FFF2-40B4-BE49-F238E27FC236}">
                <a16:creationId xmlns:a16="http://schemas.microsoft.com/office/drawing/2014/main" id="{D9E75947-614D-4977-89DD-8CB783D6BC58}"/>
              </a:ext>
            </a:extLst>
          </p:cNvPr>
          <p:cNvSpPr txBox="1">
            <a:spLocks/>
          </p:cNvSpPr>
          <p:nvPr/>
        </p:nvSpPr>
        <p:spPr>
          <a:xfrm rot="39726">
            <a:off x="123382" y="4724290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200" dirty="0"/>
              <a:t>Parte Seconda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231355" y="445160"/>
            <a:ext cx="7704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Line Chart</a:t>
            </a:r>
            <a:endParaRPr dirty="0"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210596" y="1206900"/>
            <a:ext cx="4843977" cy="27296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it-IT" dirty="0">
                <a:solidFill>
                  <a:schemeClr val="bg1"/>
                </a:solidFill>
              </a:rPr>
              <a:t>Il grafico a linee è una rappresentazione visiva che mostra l'andamento di una o più variabili nel tempo attraverso punti collegati da linee, vediamo le principali caratteristiche: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Asse Temporale</a:t>
            </a:r>
            <a:r>
              <a:rPr lang="it-IT" alt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L'asse orizzontale rappresenta generalmente il tempo (giorni, settimane, mesi).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Asse Numerico</a:t>
            </a:r>
            <a:r>
              <a:rPr lang="it-IT" alt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L'asse verticale rappresenta i valori numerici (numero o percentuale di presenze/assenze).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Linee Continue</a:t>
            </a:r>
            <a:r>
              <a:rPr lang="it-IT" alt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I dati sono rappresentati da punti collegati da linee, che mostrano la continuità e l'evoluzione nel tempo.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Multi-Serie</a:t>
            </a:r>
            <a:r>
              <a:rPr lang="it-IT" alt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Possibilità di rappresentare più serie di dati contemporaneamente con linee di colori diversi. </a:t>
            </a:r>
          </a:p>
          <a:p>
            <a:pPr marL="0" lvl="0" indent="0" algn="l"/>
            <a:endParaRPr lang="it-IT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0" indent="0" algn="l"/>
            <a:r>
              <a:rPr lang="it-IT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7">
            <a:off x="8063797" y="149204"/>
            <a:ext cx="720410" cy="7203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30"/>
          <p:cNvCxnSpPr/>
          <p:nvPr/>
        </p:nvCxnSpPr>
        <p:spPr>
          <a:xfrm rot="10800000">
            <a:off x="5066814" y="1131489"/>
            <a:ext cx="0" cy="3159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191;p30">
            <a:extLst>
              <a:ext uri="{FF2B5EF4-FFF2-40B4-BE49-F238E27FC236}">
                <a16:creationId xmlns:a16="http://schemas.microsoft.com/office/drawing/2014/main" id="{6F712EC3-F850-4370-B729-C205A87D22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7">
            <a:off x="-423974" y="-43570"/>
            <a:ext cx="720410" cy="72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6EC4AB6-6739-45BF-A26D-65355E35B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442" y="1433746"/>
            <a:ext cx="4144509" cy="250285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8125C570-C36D-4610-982D-4DE674031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442" y="1433745"/>
            <a:ext cx="4144509" cy="250285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4E3C1B8-BF2F-40BB-84F2-3E3854DDA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442" y="1433744"/>
            <a:ext cx="4144509" cy="250285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E043B8BF-28B3-4CD1-8447-AEA308F4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442" y="1433743"/>
            <a:ext cx="4144509" cy="250285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2EBEB76-C718-49EF-898E-554E1DBC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441" y="1436672"/>
            <a:ext cx="4144509" cy="250285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483334" y="357404"/>
            <a:ext cx="77040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Che vantaggi ha un Grafico a righe?</a:t>
            </a:r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651024" y="3334970"/>
            <a:ext cx="252779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Visualizzazione di Tendenze</a:t>
            </a:r>
            <a:endParaRPr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3304599" y="2418628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Ideale per Dati Annuali o Semestrali</a:t>
            </a:r>
            <a:endParaRPr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3"/>
          </p:nvPr>
        </p:nvSpPr>
        <p:spPr>
          <a:xfrm>
            <a:off x="6072450" y="3341488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Confronto tra Categorie</a:t>
            </a:r>
            <a:endParaRPr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1643581" y="2300406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4300659" y="1348108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7065007" y="2300407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372092-A7CB-4719-A400-5EA4F4BF3EDB}"/>
              </a:ext>
            </a:extLst>
          </p:cNvPr>
          <p:cNvSpPr txBox="1"/>
          <p:nvPr/>
        </p:nvSpPr>
        <p:spPr>
          <a:xfrm>
            <a:off x="1803799" y="2417860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9D239F7-87E1-4E20-B9C2-EEC982040C5C}"/>
              </a:ext>
            </a:extLst>
          </p:cNvPr>
          <p:cNvSpPr txBox="1"/>
          <p:nvPr/>
        </p:nvSpPr>
        <p:spPr>
          <a:xfrm>
            <a:off x="4420001" y="1465562"/>
            <a:ext cx="29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B840B87-DACC-4818-9656-0BA4E215D764}"/>
              </a:ext>
            </a:extLst>
          </p:cNvPr>
          <p:cNvSpPr txBox="1"/>
          <p:nvPr/>
        </p:nvSpPr>
        <p:spPr>
          <a:xfrm>
            <a:off x="7230255" y="2418742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F27357A-C0CA-4C76-A0AE-8EDD0C7217D6}"/>
              </a:ext>
            </a:extLst>
          </p:cNvPr>
          <p:cNvSpPr/>
          <p:nvPr/>
        </p:nvSpPr>
        <p:spPr>
          <a:xfrm rot="20893079">
            <a:off x="7752801" y="182390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Google Shape;173;p28">
            <a:extLst>
              <a:ext uri="{FF2B5EF4-FFF2-40B4-BE49-F238E27FC236}">
                <a16:creationId xmlns:a16="http://schemas.microsoft.com/office/drawing/2014/main" id="{42D1A565-8B1B-42C1-8A7C-DFCC4304CB52}"/>
              </a:ext>
            </a:extLst>
          </p:cNvPr>
          <p:cNvSpPr txBox="1">
            <a:spLocks/>
          </p:cNvSpPr>
          <p:nvPr/>
        </p:nvSpPr>
        <p:spPr>
          <a:xfrm rot="39726">
            <a:off x="7903266" y="181746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200" dirty="0"/>
              <a:t>Parte Seconda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-987989" y="3945500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20000" y="3931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Tabella dati</a:t>
            </a:r>
            <a:endParaRPr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4942078" y="965892"/>
            <a:ext cx="3756649" cy="341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Clr>
                <a:srgbClr val="273D40"/>
              </a:buClr>
              <a:buSzPts val="600"/>
              <a:buNone/>
            </a:pPr>
            <a:r>
              <a:rPr lang="it-IT" dirty="0"/>
              <a:t>La tabella riassuntiva è un elemento fondamentale della dashboard che presenta i dati in un formato strutturato e semplice</a:t>
            </a:r>
            <a:r>
              <a:rPr 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vediamo le caratteristiche principali:</a:t>
            </a:r>
          </a:p>
          <a:p>
            <a:pPr algn="r"/>
            <a:endParaRPr lang="it-IT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0" indent="0" algn="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b="1" dirty="0"/>
              <a:t>Nomi e Numeri</a:t>
            </a:r>
            <a:r>
              <a:rPr lang="it-IT" dirty="0"/>
              <a:t>: Visualizza sia il nome delle categorie che i relativi valori numerici.</a:t>
            </a:r>
          </a:p>
          <a:p>
            <a:pPr marL="0" lvl="0" indent="0" algn="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it-IT" dirty="0"/>
          </a:p>
          <a:p>
            <a:pPr marL="0" lvl="0" indent="0" algn="r">
              <a:buClr>
                <a:srgbClr val="273D40"/>
              </a:buClr>
              <a:buSzPts val="600"/>
              <a:buNone/>
            </a:pPr>
            <a:r>
              <a:rPr lang="it-IT" b="1" dirty="0"/>
              <a:t>Periodo Selezionabile</a:t>
            </a:r>
            <a:r>
              <a:rPr lang="it-IT" dirty="0"/>
              <a:t>: Permette di visualizzare dati per diversi intervalli temporali (es. 1 giorno, 7 giorni, 30 giorni, 90 giorni, 1 anno).</a:t>
            </a:r>
            <a:endParaRPr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6D27CD-11FE-4270-9744-7D55C7D4D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5327"/>
            <a:ext cx="4252910" cy="34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3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483334" y="357404"/>
            <a:ext cx="77040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Che vantaggi ha la tabella dati?</a:t>
            </a:r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651024" y="3334970"/>
            <a:ext cx="252779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Precisione dei Dati</a:t>
            </a:r>
            <a:endParaRPr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3304599" y="2417860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Flessibilità Temporale</a:t>
            </a:r>
            <a:endParaRPr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3"/>
          </p:nvPr>
        </p:nvSpPr>
        <p:spPr>
          <a:xfrm>
            <a:off x="6072450" y="3341488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Confronto Diretto</a:t>
            </a:r>
            <a:endParaRPr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1643581" y="2300406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4300659" y="1348108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7065007" y="2300407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372092-A7CB-4719-A400-5EA4F4BF3EDB}"/>
              </a:ext>
            </a:extLst>
          </p:cNvPr>
          <p:cNvSpPr txBox="1"/>
          <p:nvPr/>
        </p:nvSpPr>
        <p:spPr>
          <a:xfrm>
            <a:off x="1803799" y="2417860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9D239F7-87E1-4E20-B9C2-EEC982040C5C}"/>
              </a:ext>
            </a:extLst>
          </p:cNvPr>
          <p:cNvSpPr txBox="1"/>
          <p:nvPr/>
        </p:nvSpPr>
        <p:spPr>
          <a:xfrm>
            <a:off x="4420001" y="1465562"/>
            <a:ext cx="29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B840B87-DACC-4818-9656-0BA4E215D764}"/>
              </a:ext>
            </a:extLst>
          </p:cNvPr>
          <p:cNvSpPr txBox="1"/>
          <p:nvPr/>
        </p:nvSpPr>
        <p:spPr>
          <a:xfrm>
            <a:off x="7230255" y="2418742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4272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34">
            <a:off x="1972249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2124349" y="2038290"/>
            <a:ext cx="48393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Classificazione dei Grafici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1742354" y="1009633"/>
            <a:ext cx="5448000" cy="10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1.01</a:t>
            </a:r>
            <a:endParaRPr dirty="0"/>
          </a:p>
        </p:txBody>
      </p:sp>
      <p:pic>
        <p:nvPicPr>
          <p:cNvPr id="8" name="Google Shape;172;p28">
            <a:extLst>
              <a:ext uri="{FF2B5EF4-FFF2-40B4-BE49-F238E27FC236}">
                <a16:creationId xmlns:a16="http://schemas.microsoft.com/office/drawing/2014/main" id="{C1EED7E0-BB26-4DE6-B5A7-8FF1233BAF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6656676" y="1251440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123C6D10-1CA3-4F22-A139-5D7E8C5946B3}"/>
              </a:ext>
            </a:extLst>
          </p:cNvPr>
          <p:cNvSpPr/>
          <p:nvPr/>
        </p:nvSpPr>
        <p:spPr>
          <a:xfrm rot="20893079">
            <a:off x="3883488" y="3294560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Google Shape;173;p28">
            <a:extLst>
              <a:ext uri="{FF2B5EF4-FFF2-40B4-BE49-F238E27FC236}">
                <a16:creationId xmlns:a16="http://schemas.microsoft.com/office/drawing/2014/main" id="{B11DF2A1-50BA-4DE2-BB90-0E15BC11C497}"/>
              </a:ext>
            </a:extLst>
          </p:cNvPr>
          <p:cNvSpPr txBox="1">
            <a:spLocks/>
          </p:cNvSpPr>
          <p:nvPr/>
        </p:nvSpPr>
        <p:spPr>
          <a:xfrm rot="39726">
            <a:off x="4033953" y="3293916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  <p:pic>
        <p:nvPicPr>
          <p:cNvPr id="11" name="Google Shape;128;p24">
            <a:extLst>
              <a:ext uri="{FF2B5EF4-FFF2-40B4-BE49-F238E27FC236}">
                <a16:creationId xmlns:a16="http://schemas.microsoft.com/office/drawing/2014/main" id="{BE2FCEEE-3089-468F-B0DF-FF042DB6A3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7588">
            <a:off x="1838674" y="3437590"/>
            <a:ext cx="590431" cy="55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9;p24">
            <a:extLst>
              <a:ext uri="{FF2B5EF4-FFF2-40B4-BE49-F238E27FC236}">
                <a16:creationId xmlns:a16="http://schemas.microsoft.com/office/drawing/2014/main" id="{E8780B0A-8BE6-4E79-AFBF-DF8CB9675D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31344">
            <a:off x="1873811" y="1189578"/>
            <a:ext cx="430572" cy="671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05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/>
          <p:nvPr/>
        </p:nvSpPr>
        <p:spPr>
          <a:xfrm rot="-1441826">
            <a:off x="36120" y="1214425"/>
            <a:ext cx="9143909" cy="2724044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9" name="Google Shape;4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34"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1677533" y="1933051"/>
            <a:ext cx="5788933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CONSIDERAZIONI</a:t>
            </a:r>
            <a:endParaRPr dirty="0"/>
          </a:p>
        </p:txBody>
      </p:sp>
      <p:pic>
        <p:nvPicPr>
          <p:cNvPr id="462" name="Google Shape;4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43">
            <a:off x="853563" y="679831"/>
            <a:ext cx="705656" cy="70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50">
            <a:off x="7490845" y="4063547"/>
            <a:ext cx="450802" cy="4508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ottotitolo 1">
            <a:extLst>
              <a:ext uri="{FF2B5EF4-FFF2-40B4-BE49-F238E27FC236}">
                <a16:creationId xmlns:a16="http://schemas.microsoft.com/office/drawing/2014/main" id="{1281883C-AC26-44F3-A992-1A27CEF1E0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Conclusioni finali.</a:t>
            </a:r>
          </a:p>
        </p:txBody>
      </p:sp>
      <p:sp>
        <p:nvSpPr>
          <p:cNvPr id="10" name="Google Shape;173;p28">
            <a:extLst>
              <a:ext uri="{FF2B5EF4-FFF2-40B4-BE49-F238E27FC236}">
                <a16:creationId xmlns:a16="http://schemas.microsoft.com/office/drawing/2014/main" id="{64315226-5E62-4AFB-A0AD-4126A1CA6FFB}"/>
              </a:ext>
            </a:extLst>
          </p:cNvPr>
          <p:cNvSpPr txBox="1">
            <a:spLocks/>
          </p:cNvSpPr>
          <p:nvPr/>
        </p:nvSpPr>
        <p:spPr>
          <a:xfrm>
            <a:off x="1848000" y="1042712"/>
            <a:ext cx="5448000" cy="10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i="1" dirty="0">
                <a:solidFill>
                  <a:schemeClr val="tx2">
                    <a:lumMod val="25000"/>
                  </a:schemeClr>
                </a:solidFill>
                <a:latin typeface="Playfair Display" panose="020B0604020202020204" charset="0"/>
              </a:rPr>
              <a:t>2.02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82BD1E8-311A-4C77-ACDF-6DCE4ADE254D}"/>
              </a:ext>
            </a:extLst>
          </p:cNvPr>
          <p:cNvSpPr/>
          <p:nvPr/>
        </p:nvSpPr>
        <p:spPr>
          <a:xfrm rot="20893079">
            <a:off x="3957407" y="3138504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Google Shape;173;p28">
            <a:extLst>
              <a:ext uri="{FF2B5EF4-FFF2-40B4-BE49-F238E27FC236}">
                <a16:creationId xmlns:a16="http://schemas.microsoft.com/office/drawing/2014/main" id="{2678B7B1-09EF-47F1-A89A-127E32BDF56C}"/>
              </a:ext>
            </a:extLst>
          </p:cNvPr>
          <p:cNvSpPr txBox="1">
            <a:spLocks/>
          </p:cNvSpPr>
          <p:nvPr/>
        </p:nvSpPr>
        <p:spPr>
          <a:xfrm rot="39726">
            <a:off x="4107872" y="3137860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200" dirty="0"/>
              <a:t>Parte Seconda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9E0E1-9637-405E-88BD-E7C1A6BC5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33" y="999739"/>
            <a:ext cx="6295934" cy="2842278"/>
          </a:xfrm>
        </p:spPr>
        <p:txBody>
          <a:bodyPr/>
          <a:lstStyle/>
          <a:p>
            <a:r>
              <a:rPr lang="it-IT" sz="1600" dirty="0"/>
              <a:t>La trasformazione di questa dashboard in un sito web funzionale richiederà una pianificazione attenta e un'implementazione metodica. Utilizzando HTML, CSS e JavaScript, sarà possibile creare una dashboard, responsive e user-</a:t>
            </a:r>
            <a:r>
              <a:rPr lang="it-IT" sz="1600" dirty="0" err="1"/>
              <a:t>friendly</a:t>
            </a:r>
            <a:r>
              <a:rPr lang="it-IT" sz="1600" dirty="0"/>
              <a:t>. L'attenzione ai dettagli in termini di design e accessibilità garantirà che la dashboard non solo soddisfi le esigenze immediate di monitoraggio delle presenze, ma sia anche scalabile e adattabile alle future esigenze del datore di lavoro.</a:t>
            </a:r>
          </a:p>
        </p:txBody>
      </p:sp>
      <p:pic>
        <p:nvPicPr>
          <p:cNvPr id="3" name="Google Shape;463;p41">
            <a:extLst>
              <a:ext uri="{FF2B5EF4-FFF2-40B4-BE49-F238E27FC236}">
                <a16:creationId xmlns:a16="http://schemas.microsoft.com/office/drawing/2014/main" id="{61433EFA-C4B6-4ACD-8C1B-2672C1A9EF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267465">
            <a:off x="1973711" y="4543807"/>
            <a:ext cx="450802" cy="45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85;p43">
            <a:extLst>
              <a:ext uri="{FF2B5EF4-FFF2-40B4-BE49-F238E27FC236}">
                <a16:creationId xmlns:a16="http://schemas.microsoft.com/office/drawing/2014/main" id="{9D12FAA5-A3A5-4EF3-9A4D-34749ABD0A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92802">
            <a:off x="3614567" y="-1030344"/>
            <a:ext cx="1699618" cy="16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3;p41">
            <a:extLst>
              <a:ext uri="{FF2B5EF4-FFF2-40B4-BE49-F238E27FC236}">
                <a16:creationId xmlns:a16="http://schemas.microsoft.com/office/drawing/2014/main" id="{052FF4C4-4888-43B6-9A2F-0ED16A1265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267465">
            <a:off x="7999881" y="774338"/>
            <a:ext cx="450802" cy="450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489;p43">
            <a:extLst>
              <a:ext uri="{FF2B5EF4-FFF2-40B4-BE49-F238E27FC236}">
                <a16:creationId xmlns:a16="http://schemas.microsoft.com/office/drawing/2014/main" id="{C446D934-716F-4842-A4FB-6207CB274CFE}"/>
              </a:ext>
            </a:extLst>
          </p:cNvPr>
          <p:cNvCxnSpPr/>
          <p:nvPr/>
        </p:nvCxnSpPr>
        <p:spPr>
          <a:xfrm>
            <a:off x="2584562" y="3758579"/>
            <a:ext cx="386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80;p43">
            <a:extLst>
              <a:ext uri="{FF2B5EF4-FFF2-40B4-BE49-F238E27FC236}">
                <a16:creationId xmlns:a16="http://schemas.microsoft.com/office/drawing/2014/main" id="{CE98163F-0529-40B8-AB29-57218222D5B5}"/>
              </a:ext>
            </a:extLst>
          </p:cNvPr>
          <p:cNvSpPr/>
          <p:nvPr/>
        </p:nvSpPr>
        <p:spPr>
          <a:xfrm>
            <a:off x="4202176" y="753622"/>
            <a:ext cx="524400" cy="52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90F4DB4-6728-49DE-A08F-98F8E49ABF68}"/>
              </a:ext>
            </a:extLst>
          </p:cNvPr>
          <p:cNvSpPr/>
          <p:nvPr/>
        </p:nvSpPr>
        <p:spPr>
          <a:xfrm rot="20893079">
            <a:off x="4044086" y="3852670"/>
            <a:ext cx="1402413" cy="327748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Google Shape;173;p28">
            <a:extLst>
              <a:ext uri="{FF2B5EF4-FFF2-40B4-BE49-F238E27FC236}">
                <a16:creationId xmlns:a16="http://schemas.microsoft.com/office/drawing/2014/main" id="{CCF19373-3359-4339-AFCE-5DF4A28187CC}"/>
              </a:ext>
            </a:extLst>
          </p:cNvPr>
          <p:cNvSpPr txBox="1">
            <a:spLocks/>
          </p:cNvSpPr>
          <p:nvPr/>
        </p:nvSpPr>
        <p:spPr>
          <a:xfrm rot="39726">
            <a:off x="4204040" y="3848608"/>
            <a:ext cx="1142538" cy="32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200" dirty="0"/>
              <a:t>Parte Seconda</a:t>
            </a:r>
          </a:p>
        </p:txBody>
      </p:sp>
    </p:spTree>
    <p:extLst>
      <p:ext uri="{BB962C8B-B14F-4D97-AF65-F5344CB8AC3E}">
        <p14:creationId xmlns:p14="http://schemas.microsoft.com/office/powerpoint/2010/main" val="50348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50">
            <a:off x="459955" y="1877449"/>
            <a:ext cx="450802" cy="4508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80;p43">
            <a:extLst>
              <a:ext uri="{FF2B5EF4-FFF2-40B4-BE49-F238E27FC236}">
                <a16:creationId xmlns:a16="http://schemas.microsoft.com/office/drawing/2014/main" id="{B48FD84D-2E82-4DFE-8A6A-241508C73B30}"/>
              </a:ext>
            </a:extLst>
          </p:cNvPr>
          <p:cNvSpPr/>
          <p:nvPr/>
        </p:nvSpPr>
        <p:spPr>
          <a:xfrm>
            <a:off x="4309800" y="3634984"/>
            <a:ext cx="524400" cy="52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482;p43">
            <a:extLst>
              <a:ext uri="{FF2B5EF4-FFF2-40B4-BE49-F238E27FC236}">
                <a16:creationId xmlns:a16="http://schemas.microsoft.com/office/drawing/2014/main" id="{36173188-7B0C-4247-BA73-65D2E79137BE}"/>
              </a:ext>
            </a:extLst>
          </p:cNvPr>
          <p:cNvSpPr txBox="1">
            <a:spLocks/>
          </p:cNvSpPr>
          <p:nvPr/>
        </p:nvSpPr>
        <p:spPr>
          <a:xfrm>
            <a:off x="765900" y="1888155"/>
            <a:ext cx="76122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Open Sans"/>
              <a:buNone/>
              <a:defRPr sz="5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Bebas Neue"/>
              <a:buNone/>
              <a:defRPr sz="62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5500" b="0" i="1" dirty="0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Grazie!</a:t>
            </a:r>
          </a:p>
        </p:txBody>
      </p:sp>
      <p:sp>
        <p:nvSpPr>
          <p:cNvPr id="10" name="Google Shape;483;p43">
            <a:extLst>
              <a:ext uri="{FF2B5EF4-FFF2-40B4-BE49-F238E27FC236}">
                <a16:creationId xmlns:a16="http://schemas.microsoft.com/office/drawing/2014/main" id="{B7DD497B-FD1B-4E25-AF2F-C12F4D1998B7}"/>
              </a:ext>
            </a:extLst>
          </p:cNvPr>
          <p:cNvSpPr txBox="1">
            <a:spLocks/>
          </p:cNvSpPr>
          <p:nvPr/>
        </p:nvSpPr>
        <p:spPr>
          <a:xfrm>
            <a:off x="2347950" y="847734"/>
            <a:ext cx="4448100" cy="13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/>
              <a:t>Hai domande?</a:t>
            </a:r>
          </a:p>
          <a:p>
            <a:pPr marL="0" indent="0">
              <a:spcBef>
                <a:spcPts val="1000"/>
              </a:spcBef>
            </a:pPr>
            <a:r>
              <a:rPr lang="it-IT"/>
              <a:t>Sentiti pure liber* di farle!</a:t>
            </a:r>
            <a:endParaRPr lang="it-IT" dirty="0"/>
          </a:p>
        </p:txBody>
      </p:sp>
      <p:cxnSp>
        <p:nvCxnSpPr>
          <p:cNvPr id="13" name="Google Shape;489;p43">
            <a:extLst>
              <a:ext uri="{FF2B5EF4-FFF2-40B4-BE49-F238E27FC236}">
                <a16:creationId xmlns:a16="http://schemas.microsoft.com/office/drawing/2014/main" id="{A2B1016F-0847-402D-BF88-B4D43ED130C0}"/>
              </a:ext>
            </a:extLst>
          </p:cNvPr>
          <p:cNvCxnSpPr/>
          <p:nvPr/>
        </p:nvCxnSpPr>
        <p:spPr>
          <a:xfrm>
            <a:off x="2699822" y="3067016"/>
            <a:ext cx="386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Google Shape;485;p43">
            <a:extLst>
              <a:ext uri="{FF2B5EF4-FFF2-40B4-BE49-F238E27FC236}">
                <a16:creationId xmlns:a16="http://schemas.microsoft.com/office/drawing/2014/main" id="{9674C496-7A4B-4F62-B179-550014C8DB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87">
            <a:off x="7218379" y="229837"/>
            <a:ext cx="1699618" cy="16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3;p41">
            <a:extLst>
              <a:ext uri="{FF2B5EF4-FFF2-40B4-BE49-F238E27FC236}">
                <a16:creationId xmlns:a16="http://schemas.microsoft.com/office/drawing/2014/main" id="{9C99BECF-6488-49ED-9B1D-5BDAC4A565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74750">
            <a:off x="8368714" y="3538355"/>
            <a:ext cx="450802" cy="450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82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E6E57-627E-4D6C-AD99-22E2DF92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134FA29-10D5-477C-AF32-C9064853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668" y="100518"/>
            <a:ext cx="3946104" cy="276582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7341692-9EBB-48BB-A233-AF2D7C238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5" y="2675956"/>
            <a:ext cx="6768396" cy="2367026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6C8764AF-4D42-438B-8B58-5BB3E61C8F03}"/>
              </a:ext>
            </a:extLst>
          </p:cNvPr>
          <p:cNvSpPr txBox="1">
            <a:spLocks/>
          </p:cNvSpPr>
          <p:nvPr/>
        </p:nvSpPr>
        <p:spPr>
          <a:xfrm>
            <a:off x="-2518163" y="23896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dirty="0"/>
              <a:t>Bar Chart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C433D2EC-F03A-4FF1-AC29-9D00A3FA12EB}"/>
              </a:ext>
            </a:extLst>
          </p:cNvPr>
          <p:cNvSpPr txBox="1">
            <a:spLocks/>
          </p:cNvSpPr>
          <p:nvPr/>
        </p:nvSpPr>
        <p:spPr>
          <a:xfrm rot="16200000">
            <a:off x="2260107" y="11343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2400" dirty="0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1888767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E6E57-627E-4D6C-AD99-22E2DF92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C8764AF-4D42-438B-8B58-5BB3E61C8F03}"/>
              </a:ext>
            </a:extLst>
          </p:cNvPr>
          <p:cNvSpPr txBox="1">
            <a:spLocks/>
          </p:cNvSpPr>
          <p:nvPr/>
        </p:nvSpPr>
        <p:spPr>
          <a:xfrm>
            <a:off x="-2240177" y="25212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dirty="0"/>
              <a:t>Istogramma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C433D2EC-F03A-4FF1-AC29-9D00A3FA12EB}"/>
              </a:ext>
            </a:extLst>
          </p:cNvPr>
          <p:cNvSpPr txBox="1">
            <a:spLocks/>
          </p:cNvSpPr>
          <p:nvPr/>
        </p:nvSpPr>
        <p:spPr>
          <a:xfrm rot="16200000">
            <a:off x="1898174" y="37235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2400" dirty="0"/>
              <a:t>Box Plot</a:t>
            </a:r>
          </a:p>
        </p:txBody>
      </p:sp>
      <p:pic>
        <p:nvPicPr>
          <p:cNvPr id="1026" name="Picture 2" descr="Box Plot - Simply explained - DATAtab">
            <a:extLst>
              <a:ext uri="{FF2B5EF4-FFF2-40B4-BE49-F238E27FC236}">
                <a16:creationId xmlns:a16="http://schemas.microsoft.com/office/drawing/2014/main" id="{3A7F5869-1D61-4D94-9210-4F5FF0B4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524" y="3151574"/>
            <a:ext cx="2555932" cy="188383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19F7689-B713-41CB-84F0-063987629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1" y="850766"/>
            <a:ext cx="8656006" cy="16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28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E6E57-627E-4D6C-AD99-22E2DF92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C8764AF-4D42-438B-8B58-5BB3E61C8F03}"/>
              </a:ext>
            </a:extLst>
          </p:cNvPr>
          <p:cNvSpPr txBox="1">
            <a:spLocks/>
          </p:cNvSpPr>
          <p:nvPr/>
        </p:nvSpPr>
        <p:spPr>
          <a:xfrm>
            <a:off x="-2053910" y="360490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2000" dirty="0"/>
              <a:t>Grafico a linee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D6ED34-79C9-4C93-8D93-4A190E73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053"/>
            <a:ext cx="9144000" cy="15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0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E6E57-627E-4D6C-AD99-22E2DF92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C8764AF-4D42-438B-8B58-5BB3E61C8F03}"/>
              </a:ext>
            </a:extLst>
          </p:cNvPr>
          <p:cNvSpPr txBox="1">
            <a:spLocks/>
          </p:cNvSpPr>
          <p:nvPr/>
        </p:nvSpPr>
        <p:spPr>
          <a:xfrm>
            <a:off x="-2096245" y="4570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2000" dirty="0"/>
              <a:t>Mappa di calore</a:t>
            </a:r>
          </a:p>
        </p:txBody>
      </p:sp>
      <p:pic>
        <p:nvPicPr>
          <p:cNvPr id="2050" name="Picture 2" descr="How to Create a Heatmap in Displayr - Displayr">
            <a:extLst>
              <a:ext uri="{FF2B5EF4-FFF2-40B4-BE49-F238E27FC236}">
                <a16:creationId xmlns:a16="http://schemas.microsoft.com/office/drawing/2014/main" id="{236955F9-76F1-4661-A41B-EADCFC8C0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965892"/>
            <a:ext cx="5842032" cy="35950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60088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E6E57-627E-4D6C-AD99-22E2DF92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C8764AF-4D42-438B-8B58-5BB3E61C8F03}"/>
              </a:ext>
            </a:extLst>
          </p:cNvPr>
          <p:cNvSpPr txBox="1">
            <a:spLocks/>
          </p:cNvSpPr>
          <p:nvPr/>
        </p:nvSpPr>
        <p:spPr>
          <a:xfrm>
            <a:off x="-2096245" y="4570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2000" dirty="0"/>
              <a:t>Grafico ad area</a:t>
            </a:r>
          </a:p>
        </p:txBody>
      </p:sp>
      <p:pic>
        <p:nvPicPr>
          <p:cNvPr id="4098" name="Picture 2" descr="Area Charts Overview - Telerik Reporting">
            <a:extLst>
              <a:ext uri="{FF2B5EF4-FFF2-40B4-BE49-F238E27FC236}">
                <a16:creationId xmlns:a16="http://schemas.microsoft.com/office/drawing/2014/main" id="{1465A6AC-AD0D-4B5A-8E63-319FB6B7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15783"/>
            <a:ext cx="5943600" cy="2905125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3656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E6E57-627E-4D6C-AD99-22E2DF92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C8764AF-4D42-438B-8B58-5BB3E61C8F03}"/>
              </a:ext>
            </a:extLst>
          </p:cNvPr>
          <p:cNvSpPr txBox="1">
            <a:spLocks/>
          </p:cNvSpPr>
          <p:nvPr/>
        </p:nvSpPr>
        <p:spPr>
          <a:xfrm>
            <a:off x="-1808379" y="4570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2000" dirty="0"/>
              <a:t>Grafico a dispersione</a:t>
            </a:r>
          </a:p>
        </p:txBody>
      </p:sp>
      <p:pic>
        <p:nvPicPr>
          <p:cNvPr id="5122" name="Picture 2" descr="Grafici a dispersione (scatterplot) [Ricerca Sociale con R]">
            <a:extLst>
              <a:ext uri="{FF2B5EF4-FFF2-40B4-BE49-F238E27FC236}">
                <a16:creationId xmlns:a16="http://schemas.microsoft.com/office/drawing/2014/main" id="{7CF28477-C65D-4B6B-B981-3F3C072E0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077658"/>
            <a:ext cx="54864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830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E6E57-627E-4D6C-AD99-22E2DF92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Grafici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6C8764AF-4D42-438B-8B58-5BB3E61C8F03}"/>
              </a:ext>
            </a:extLst>
          </p:cNvPr>
          <p:cNvSpPr txBox="1">
            <a:spLocks/>
          </p:cNvSpPr>
          <p:nvPr/>
        </p:nvSpPr>
        <p:spPr>
          <a:xfrm>
            <a:off x="2348755" y="2588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ebas Neue"/>
              <a:buNone/>
              <a:defRPr sz="29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it-IT" sz="2000" dirty="0" err="1"/>
              <a:t>treemap</a:t>
            </a:r>
            <a:endParaRPr lang="it-IT" sz="2000" dirty="0"/>
          </a:p>
        </p:txBody>
      </p:sp>
      <p:pic>
        <p:nvPicPr>
          <p:cNvPr id="6150" name="Picture 6" descr="What is a Treemap?">
            <a:extLst>
              <a:ext uri="{FF2B5EF4-FFF2-40B4-BE49-F238E27FC236}">
                <a16:creationId xmlns:a16="http://schemas.microsoft.com/office/drawing/2014/main" id="{41E11D06-BE58-4173-BEF4-665AB1F3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" y="1938379"/>
            <a:ext cx="48196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40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841367" y="384025"/>
            <a:ext cx="7704000" cy="6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Introduzione ai criteri di classificazione</a:t>
            </a:r>
            <a:endParaRPr dirty="0"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1102339" y="1320490"/>
            <a:ext cx="3109206" cy="1661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" action="ppaction://hlinkshowjump?jump=nextslide"/>
              </a:rPr>
              <a:t>Per tipo di dati rappresentati</a:t>
            </a:r>
            <a:endParaRPr lang="it-IT" dirty="0"/>
          </a:p>
          <a:p>
            <a:pPr marL="0" lvl="0" indent="0"/>
            <a:r>
              <a:rPr lang="it-IT" dirty="0"/>
              <a:t> </a:t>
            </a:r>
            <a:r>
              <a:rPr lang="it-IT" sz="1000" dirty="0"/>
              <a:t>I grafici possono essere categorizzati in base ai dati che rappresentano, come dati categorici, numerici, temporali o geografici.</a:t>
            </a:r>
            <a:endParaRPr sz="10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5037416" y="2192811"/>
            <a:ext cx="3005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rId3" action="ppaction://hlinksldjump"/>
              </a:rPr>
              <a:t> Per struttura</a:t>
            </a:r>
            <a:endParaRPr lang="it-IT" dirty="0"/>
          </a:p>
          <a:p>
            <a:pPr marL="0" lvl="0" indent="0"/>
            <a:r>
              <a:rPr lang="it-IT" sz="1000" dirty="0"/>
              <a:t>La struttura del grafico può essere lineare, ad area, a barre, a torta, a dispersione, o gerarchica.</a:t>
            </a:r>
            <a:endParaRPr sz="1000"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3118971" y="3539125"/>
            <a:ext cx="28611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rId4" action="ppaction://hlinksldjump"/>
              </a:rPr>
              <a:t>Per complessità</a:t>
            </a:r>
            <a:endParaRPr lang="it-IT" dirty="0"/>
          </a:p>
          <a:p>
            <a:pPr marL="0" lvl="0" indent="0"/>
            <a:r>
              <a:rPr lang="it-IT" sz="1100" dirty="0"/>
              <a:t>La complessità del grafico può variare da grafici semplici, composti a complessi.</a:t>
            </a:r>
            <a:endParaRPr sz="11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9"/>
          </p:nvPr>
        </p:nvSpPr>
        <p:spPr>
          <a:xfrm>
            <a:off x="2327105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3"/>
          </p:nvPr>
        </p:nvSpPr>
        <p:spPr>
          <a:xfrm>
            <a:off x="5867081" y="1030525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14"/>
          </p:nvPr>
        </p:nvSpPr>
        <p:spPr>
          <a:xfrm>
            <a:off x="4110621" y="2727152"/>
            <a:ext cx="8778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2" name="Google Shape;178;p29">
            <a:extLst>
              <a:ext uri="{FF2B5EF4-FFF2-40B4-BE49-F238E27FC236}">
                <a16:creationId xmlns:a16="http://schemas.microsoft.com/office/drawing/2014/main" id="{BC677EA7-D566-4C81-B1A5-D552E4AFA7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36">
            <a:off x="-979934" y="1497139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683745-929A-43D3-B558-3B85E7F7E407}"/>
              </a:ext>
            </a:extLst>
          </p:cNvPr>
          <p:cNvSpPr/>
          <p:nvPr/>
        </p:nvSpPr>
        <p:spPr>
          <a:xfrm rot="417595">
            <a:off x="-138287" y="2363817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Google Shape;173;p28">
            <a:extLst>
              <a:ext uri="{FF2B5EF4-FFF2-40B4-BE49-F238E27FC236}">
                <a16:creationId xmlns:a16="http://schemas.microsoft.com/office/drawing/2014/main" id="{09F1A224-26EE-4AD6-9993-CFB145133183}"/>
              </a:ext>
            </a:extLst>
          </p:cNvPr>
          <p:cNvSpPr txBox="1">
            <a:spLocks/>
          </p:cNvSpPr>
          <p:nvPr/>
        </p:nvSpPr>
        <p:spPr>
          <a:xfrm rot="1164242">
            <a:off x="-139423" y="2363174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  <p:extLst>
      <p:ext uri="{BB962C8B-B14F-4D97-AF65-F5344CB8AC3E}">
        <p14:creationId xmlns:p14="http://schemas.microsoft.com/office/powerpoint/2010/main" val="181591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36">
            <a:off x="7436012" y="3631073"/>
            <a:ext cx="1975977" cy="197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20000" y="3931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Classificazione per tipi di dati</a:t>
            </a:r>
            <a:br>
              <a:rPr lang="it-IT" dirty="0"/>
            </a:br>
            <a:r>
              <a:rPr lang="it-IT" sz="1000" dirty="0"/>
              <a:t>CLICCA SULLE INTESTAZIONI PER VISUALIZZARE GLI ESEMPI</a:t>
            </a:r>
            <a:endParaRPr sz="1000" dirty="0"/>
          </a:p>
        </p:txBody>
      </p:sp>
      <p:pic>
        <p:nvPicPr>
          <p:cNvPr id="16" name="Google Shape;212;p31">
            <a:extLst>
              <a:ext uri="{FF2B5EF4-FFF2-40B4-BE49-F238E27FC236}">
                <a16:creationId xmlns:a16="http://schemas.microsoft.com/office/drawing/2014/main" id="{ED292325-8B54-4EB9-B191-E68168C5F4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1069421" y="1387727"/>
            <a:ext cx="184468" cy="18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3;p31">
            <a:extLst>
              <a:ext uri="{FF2B5EF4-FFF2-40B4-BE49-F238E27FC236}">
                <a16:creationId xmlns:a16="http://schemas.microsoft.com/office/drawing/2014/main" id="{B4DE854F-CE77-46D3-8247-E451E49033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741026">
            <a:off x="930290" y="2103024"/>
            <a:ext cx="188265" cy="18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14;p31">
            <a:extLst>
              <a:ext uri="{FF2B5EF4-FFF2-40B4-BE49-F238E27FC236}">
                <a16:creationId xmlns:a16="http://schemas.microsoft.com/office/drawing/2014/main" id="{05031BF4-FDF6-490A-86D7-C8360A07C2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1042760" y="2902461"/>
            <a:ext cx="184468" cy="184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7;p31">
            <a:extLst>
              <a:ext uri="{FF2B5EF4-FFF2-40B4-BE49-F238E27FC236}">
                <a16:creationId xmlns:a16="http://schemas.microsoft.com/office/drawing/2014/main" id="{CBDEEB4C-47A2-4AB3-A7F6-FD97E95D668D}"/>
              </a:ext>
            </a:extLst>
          </p:cNvPr>
          <p:cNvSpPr txBox="1">
            <a:spLocks/>
          </p:cNvSpPr>
          <p:nvPr/>
        </p:nvSpPr>
        <p:spPr>
          <a:xfrm>
            <a:off x="2159171" y="3357914"/>
            <a:ext cx="5624487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hlinkClick r:id="rId4" action="ppaction://hlinksldjump"/>
              </a:rPr>
              <a:t>Grafici per dati geografici:</a:t>
            </a:r>
            <a:endParaRPr lang="it-IT" dirty="0"/>
          </a:p>
          <a:p>
            <a:r>
              <a:rPr lang="it-IT" sz="1000" dirty="0"/>
              <a:t>Utilizzati per rappresentare dati legati a posizioni geografiche, come le mappe di calore.</a:t>
            </a:r>
          </a:p>
        </p:txBody>
      </p:sp>
      <p:pic>
        <p:nvPicPr>
          <p:cNvPr id="22" name="Google Shape;214;p31">
            <a:extLst>
              <a:ext uri="{FF2B5EF4-FFF2-40B4-BE49-F238E27FC236}">
                <a16:creationId xmlns:a16="http://schemas.microsoft.com/office/drawing/2014/main" id="{43177EE4-24A8-4660-A46E-72F7C7E5E4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5">
            <a:off x="929796" y="3749881"/>
            <a:ext cx="184468" cy="18446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17;p31">
            <a:extLst>
              <a:ext uri="{FF2B5EF4-FFF2-40B4-BE49-F238E27FC236}">
                <a16:creationId xmlns:a16="http://schemas.microsoft.com/office/drawing/2014/main" id="{D66E7892-43B3-422F-9E0A-F4A27B4557EE}"/>
              </a:ext>
            </a:extLst>
          </p:cNvPr>
          <p:cNvSpPr txBox="1">
            <a:spLocks/>
          </p:cNvSpPr>
          <p:nvPr/>
        </p:nvSpPr>
        <p:spPr>
          <a:xfrm>
            <a:off x="1360342" y="1677175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2</a:t>
            </a:r>
          </a:p>
        </p:txBody>
      </p:sp>
      <p:sp>
        <p:nvSpPr>
          <p:cNvPr id="27" name="Google Shape;217;p31">
            <a:extLst>
              <a:ext uri="{FF2B5EF4-FFF2-40B4-BE49-F238E27FC236}">
                <a16:creationId xmlns:a16="http://schemas.microsoft.com/office/drawing/2014/main" id="{18217EDE-E7DB-4A51-872B-6D2C6C54F13B}"/>
              </a:ext>
            </a:extLst>
          </p:cNvPr>
          <p:cNvSpPr txBox="1">
            <a:spLocks/>
          </p:cNvSpPr>
          <p:nvPr/>
        </p:nvSpPr>
        <p:spPr>
          <a:xfrm>
            <a:off x="1360342" y="3305797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28" name="Google Shape;217;p31">
            <a:extLst>
              <a:ext uri="{FF2B5EF4-FFF2-40B4-BE49-F238E27FC236}">
                <a16:creationId xmlns:a16="http://schemas.microsoft.com/office/drawing/2014/main" id="{6B987145-192F-411A-8FDE-014E0B319092}"/>
              </a:ext>
            </a:extLst>
          </p:cNvPr>
          <p:cNvSpPr txBox="1">
            <a:spLocks/>
          </p:cNvSpPr>
          <p:nvPr/>
        </p:nvSpPr>
        <p:spPr>
          <a:xfrm>
            <a:off x="1360342" y="2434147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3</a:t>
            </a:r>
          </a:p>
        </p:txBody>
      </p:sp>
      <p:sp>
        <p:nvSpPr>
          <p:cNvPr id="29" name="Google Shape;207;p31">
            <a:extLst>
              <a:ext uri="{FF2B5EF4-FFF2-40B4-BE49-F238E27FC236}">
                <a16:creationId xmlns:a16="http://schemas.microsoft.com/office/drawing/2014/main" id="{745143E2-95D6-47DB-9DCC-06A2750735F9}"/>
              </a:ext>
            </a:extLst>
          </p:cNvPr>
          <p:cNvSpPr txBox="1">
            <a:spLocks/>
          </p:cNvSpPr>
          <p:nvPr/>
        </p:nvSpPr>
        <p:spPr>
          <a:xfrm>
            <a:off x="2159170" y="2510495"/>
            <a:ext cx="6787979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hlinkClick r:id="rId5" action="ppaction://hlinksldjump"/>
              </a:rPr>
              <a:t>Grafici per dati temporali: </a:t>
            </a:r>
            <a:endParaRPr lang="it-IT" dirty="0"/>
          </a:p>
          <a:p>
            <a:r>
              <a:rPr lang="it-IT" sz="1000" dirty="0"/>
              <a:t>Utilizzati per rappresentare dati che cambiano nel tempo, come i grafici a linee.</a:t>
            </a:r>
          </a:p>
        </p:txBody>
      </p:sp>
      <p:sp>
        <p:nvSpPr>
          <p:cNvPr id="30" name="Google Shape;207;p31">
            <a:extLst>
              <a:ext uri="{FF2B5EF4-FFF2-40B4-BE49-F238E27FC236}">
                <a16:creationId xmlns:a16="http://schemas.microsoft.com/office/drawing/2014/main" id="{2E893A50-76C0-4768-ABF6-8C5C89A8779C}"/>
              </a:ext>
            </a:extLst>
          </p:cNvPr>
          <p:cNvSpPr txBox="1">
            <a:spLocks/>
          </p:cNvSpPr>
          <p:nvPr/>
        </p:nvSpPr>
        <p:spPr>
          <a:xfrm>
            <a:off x="2159170" y="1813561"/>
            <a:ext cx="7252793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hlinkClick r:id="rId6" action="ppaction://hlinksldjump"/>
              </a:rPr>
              <a:t>Grafici per dati numerici: </a:t>
            </a:r>
            <a:endParaRPr lang="it-IT" dirty="0"/>
          </a:p>
          <a:p>
            <a:r>
              <a:rPr lang="it-IT" sz="1000" dirty="0"/>
              <a:t>Utilizzati per rappresentare dati quantitativi, come gli istogrammi e i box plot.</a:t>
            </a:r>
          </a:p>
        </p:txBody>
      </p:sp>
      <p:sp>
        <p:nvSpPr>
          <p:cNvPr id="33" name="Google Shape;207;p31">
            <a:extLst>
              <a:ext uri="{FF2B5EF4-FFF2-40B4-BE49-F238E27FC236}">
                <a16:creationId xmlns:a16="http://schemas.microsoft.com/office/drawing/2014/main" id="{D174261A-DFFA-495D-AF6C-71895819FEA6}"/>
              </a:ext>
            </a:extLst>
          </p:cNvPr>
          <p:cNvSpPr txBox="1">
            <a:spLocks/>
          </p:cNvSpPr>
          <p:nvPr/>
        </p:nvSpPr>
        <p:spPr>
          <a:xfrm>
            <a:off x="2159170" y="1028274"/>
            <a:ext cx="7545763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hlinkClick r:id="rId7" action="ppaction://hlinksldjump"/>
              </a:rPr>
              <a:t>Grafici per dati categorici:</a:t>
            </a:r>
            <a:endParaRPr lang="it-IT" dirty="0"/>
          </a:p>
          <a:p>
            <a:r>
              <a:rPr lang="it-IT" sz="1000" dirty="0"/>
              <a:t>Utilizzati per rappresentare dati che possono essere divisi in categorie distinte, </a:t>
            </a:r>
          </a:p>
          <a:p>
            <a:r>
              <a:rPr lang="it-IT" sz="1000" dirty="0"/>
              <a:t>come i grafici a barre e i grafici a torta.</a:t>
            </a:r>
          </a:p>
        </p:txBody>
      </p:sp>
      <p:sp>
        <p:nvSpPr>
          <p:cNvPr id="34" name="Google Shape;217;p31">
            <a:extLst>
              <a:ext uri="{FF2B5EF4-FFF2-40B4-BE49-F238E27FC236}">
                <a16:creationId xmlns:a16="http://schemas.microsoft.com/office/drawing/2014/main" id="{815A1F53-74B5-45F7-B694-796EE2478EAF}"/>
              </a:ext>
            </a:extLst>
          </p:cNvPr>
          <p:cNvSpPr txBox="1">
            <a:spLocks/>
          </p:cNvSpPr>
          <p:nvPr/>
        </p:nvSpPr>
        <p:spPr>
          <a:xfrm>
            <a:off x="1379628" y="929250"/>
            <a:ext cx="87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Playfair Display Medium"/>
              <a:buNone/>
              <a:defRPr sz="30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35" name="Google Shape;173;p28">
            <a:extLst>
              <a:ext uri="{FF2B5EF4-FFF2-40B4-BE49-F238E27FC236}">
                <a16:creationId xmlns:a16="http://schemas.microsoft.com/office/drawing/2014/main" id="{0FFCC7C8-DFAA-415D-B42E-A48AB9DA2A9D}"/>
              </a:ext>
            </a:extLst>
          </p:cNvPr>
          <p:cNvSpPr txBox="1">
            <a:spLocks/>
          </p:cNvSpPr>
          <p:nvPr/>
        </p:nvSpPr>
        <p:spPr>
          <a:xfrm rot="39726">
            <a:off x="7751665" y="4781952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  <p:sp>
        <p:nvSpPr>
          <p:cNvPr id="20" name="Google Shape;173;p28">
            <a:extLst>
              <a:ext uri="{FF2B5EF4-FFF2-40B4-BE49-F238E27FC236}">
                <a16:creationId xmlns:a16="http://schemas.microsoft.com/office/drawing/2014/main" id="{68E01AE5-215B-4F19-823A-7ECE972876C3}"/>
              </a:ext>
            </a:extLst>
          </p:cNvPr>
          <p:cNvSpPr txBox="1">
            <a:spLocks/>
          </p:cNvSpPr>
          <p:nvPr/>
        </p:nvSpPr>
        <p:spPr>
          <a:xfrm rot="39726">
            <a:off x="7734352" y="74402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>
                <a:hlinkClick r:id="rId8" action="ppaction://hlinksldjump"/>
              </a:rPr>
              <a:t>BACK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65862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479882" y="267581"/>
            <a:ext cx="77040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Classificazione per Struttura</a:t>
            </a:r>
            <a:br>
              <a:rPr lang="it-IT" dirty="0"/>
            </a:br>
            <a:r>
              <a:rPr lang="it-IT" sz="1000" dirty="0"/>
              <a:t>CLICCA SULLE INTESTAZIONI PER VISUALIZZARE GLI ESEMPI</a:t>
            </a:r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97775" y="1942260"/>
            <a:ext cx="252779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rId3" action="ppaction://hlinksldjump"/>
              </a:rPr>
              <a:t>Grafici lineari: </a:t>
            </a:r>
            <a:r>
              <a:rPr lang="it-IT" sz="1000" dirty="0"/>
              <a:t>Rappresentano dati in un formato lineare, come i grafici a linee.</a:t>
            </a:r>
            <a:endParaRPr sz="1000"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3150916" y="1995084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/>
              <a:t>*</a:t>
            </a:r>
          </a:p>
          <a:p>
            <a:pPr marL="0" lvl="0" indent="0"/>
            <a:r>
              <a:rPr lang="it-IT" dirty="0">
                <a:hlinkClick r:id="rId4" action="ppaction://hlinksldjump"/>
              </a:rPr>
              <a:t>Grafici ad area</a:t>
            </a:r>
            <a:r>
              <a:rPr lang="it-IT" dirty="0"/>
              <a:t>: </a:t>
            </a:r>
            <a:r>
              <a:rPr lang="it-IT" sz="1000" dirty="0"/>
              <a:t>Mostrano l'area sotto una linea per enfatizzare il volume dei dati, come i grafici ad area.</a:t>
            </a:r>
            <a:endParaRPr sz="1000"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3"/>
          </p:nvPr>
        </p:nvSpPr>
        <p:spPr>
          <a:xfrm>
            <a:off x="6518425" y="1920531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rId3" action="ppaction://hlinksldjump"/>
              </a:rPr>
              <a:t>Grafici a barre: </a:t>
            </a:r>
            <a:r>
              <a:rPr lang="it-IT" sz="1000" dirty="0"/>
              <a:t>Utilizzano barre per mostrare dati comparativi tra categorie diverse.</a:t>
            </a:r>
            <a:endParaRPr sz="1000"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00005">
            <a:off x="982755" y="1157210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00005">
            <a:off x="4106642" y="1065469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00005">
            <a:off x="7510982" y="1199664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372092-A7CB-4719-A400-5EA4F4BF3EDB}"/>
              </a:ext>
            </a:extLst>
          </p:cNvPr>
          <p:cNvSpPr txBox="1"/>
          <p:nvPr/>
        </p:nvSpPr>
        <p:spPr>
          <a:xfrm>
            <a:off x="1142973" y="1274664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9D239F7-87E1-4E20-B9C2-EEC982040C5C}"/>
              </a:ext>
            </a:extLst>
          </p:cNvPr>
          <p:cNvSpPr txBox="1"/>
          <p:nvPr/>
        </p:nvSpPr>
        <p:spPr>
          <a:xfrm>
            <a:off x="4225984" y="1182923"/>
            <a:ext cx="29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B840B87-DACC-4818-9656-0BA4E215D764}"/>
              </a:ext>
            </a:extLst>
          </p:cNvPr>
          <p:cNvSpPr txBox="1"/>
          <p:nvPr/>
        </p:nvSpPr>
        <p:spPr>
          <a:xfrm>
            <a:off x="7676231" y="1326990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2" name="Google Shape;245;p32">
            <a:extLst>
              <a:ext uri="{FF2B5EF4-FFF2-40B4-BE49-F238E27FC236}">
                <a16:creationId xmlns:a16="http://schemas.microsoft.com/office/drawing/2014/main" id="{1273A577-CADB-41EF-A3AC-A8ED95AFD7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00005">
            <a:off x="1299340" y="2795205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67DD9B-6DC1-40F0-9C8A-6F19BEA120AB}"/>
              </a:ext>
            </a:extLst>
          </p:cNvPr>
          <p:cNvSpPr txBox="1"/>
          <p:nvPr/>
        </p:nvSpPr>
        <p:spPr>
          <a:xfrm>
            <a:off x="1475300" y="2913541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4" name="Google Shape;245;p32">
            <a:extLst>
              <a:ext uri="{FF2B5EF4-FFF2-40B4-BE49-F238E27FC236}">
                <a16:creationId xmlns:a16="http://schemas.microsoft.com/office/drawing/2014/main" id="{A3190FEF-F7E3-415C-ADA6-8C437EAA46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00005">
            <a:off x="4143474" y="2699331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1C2A09C-9932-4801-AA90-D4A497B230B2}"/>
              </a:ext>
            </a:extLst>
          </p:cNvPr>
          <p:cNvSpPr txBox="1"/>
          <p:nvPr/>
        </p:nvSpPr>
        <p:spPr>
          <a:xfrm>
            <a:off x="4308723" y="2817666"/>
            <a:ext cx="10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Google Shape;236;p32">
            <a:extLst>
              <a:ext uri="{FF2B5EF4-FFF2-40B4-BE49-F238E27FC236}">
                <a16:creationId xmlns:a16="http://schemas.microsoft.com/office/drawing/2014/main" id="{FB9465F2-02BB-40FF-985B-D47857B2FE8F}"/>
              </a:ext>
            </a:extLst>
          </p:cNvPr>
          <p:cNvSpPr txBox="1">
            <a:spLocks/>
          </p:cNvSpPr>
          <p:nvPr/>
        </p:nvSpPr>
        <p:spPr>
          <a:xfrm>
            <a:off x="322525" y="3724947"/>
            <a:ext cx="252779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 dirty="0">
                <a:hlinkClick r:id="rId3" action="ppaction://hlinksldjump"/>
              </a:rPr>
              <a:t>Grafici a torta: </a:t>
            </a:r>
            <a:r>
              <a:rPr lang="it-IT" sz="1000" dirty="0"/>
              <a:t>Visualizzano le proporzioni di un insieme di dati come fette di un cerchio.</a:t>
            </a:r>
          </a:p>
        </p:txBody>
      </p:sp>
      <p:sp>
        <p:nvSpPr>
          <p:cNvPr id="17" name="Google Shape;236;p32">
            <a:extLst>
              <a:ext uri="{FF2B5EF4-FFF2-40B4-BE49-F238E27FC236}">
                <a16:creationId xmlns:a16="http://schemas.microsoft.com/office/drawing/2014/main" id="{07D5B061-0A1B-4710-9AE4-888B1125039C}"/>
              </a:ext>
            </a:extLst>
          </p:cNvPr>
          <p:cNvSpPr txBox="1">
            <a:spLocks/>
          </p:cNvSpPr>
          <p:nvPr/>
        </p:nvSpPr>
        <p:spPr>
          <a:xfrm>
            <a:off x="3150917" y="3820027"/>
            <a:ext cx="252779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 dirty="0">
                <a:hlinkClick r:id="rId6" action="ppaction://hlinksldjump"/>
              </a:rPr>
              <a:t>Grafici a dispersione</a:t>
            </a:r>
            <a:r>
              <a:rPr lang="it-IT" dirty="0"/>
              <a:t>: </a:t>
            </a:r>
          </a:p>
          <a:p>
            <a:pPr marL="0" indent="0"/>
            <a:r>
              <a:rPr lang="it-IT" sz="1000" dirty="0"/>
              <a:t>Mostrano la relazione tra due variabili numeriche</a:t>
            </a:r>
          </a:p>
        </p:txBody>
      </p:sp>
      <p:pic>
        <p:nvPicPr>
          <p:cNvPr id="18" name="Google Shape;245;p32">
            <a:extLst>
              <a:ext uri="{FF2B5EF4-FFF2-40B4-BE49-F238E27FC236}">
                <a16:creationId xmlns:a16="http://schemas.microsoft.com/office/drawing/2014/main" id="{14652039-AD30-439C-AD63-4937A473CB8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00005">
            <a:off x="7516013" y="2699331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0A657E1-ED32-4827-961A-98A94F5BBA7E}"/>
              </a:ext>
            </a:extLst>
          </p:cNvPr>
          <p:cNvSpPr txBox="1"/>
          <p:nvPr/>
        </p:nvSpPr>
        <p:spPr>
          <a:xfrm>
            <a:off x="7681262" y="2817666"/>
            <a:ext cx="10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Google Shape;236;p32">
            <a:extLst>
              <a:ext uri="{FF2B5EF4-FFF2-40B4-BE49-F238E27FC236}">
                <a16:creationId xmlns:a16="http://schemas.microsoft.com/office/drawing/2014/main" id="{D19A1864-2A09-4BA2-9B6F-B9B570E4FC8C}"/>
              </a:ext>
            </a:extLst>
          </p:cNvPr>
          <p:cNvSpPr txBox="1">
            <a:spLocks/>
          </p:cNvSpPr>
          <p:nvPr/>
        </p:nvSpPr>
        <p:spPr>
          <a:xfrm>
            <a:off x="6518426" y="3687888"/>
            <a:ext cx="252779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it-IT" dirty="0">
                <a:hlinkClick r:id="rId7" action="ppaction://hlinksldjump"/>
              </a:rPr>
              <a:t>Grafici gerarchici</a:t>
            </a:r>
            <a:r>
              <a:rPr lang="it-IT" dirty="0"/>
              <a:t>: </a:t>
            </a:r>
          </a:p>
          <a:p>
            <a:pPr marL="0" indent="0"/>
            <a:r>
              <a:rPr lang="it-IT" sz="1000" dirty="0"/>
              <a:t>Visualizzano dati strutturati gerarchicamente, come i </a:t>
            </a:r>
            <a:r>
              <a:rPr lang="it-IT" sz="1000" dirty="0" err="1"/>
              <a:t>treemap</a:t>
            </a:r>
            <a:r>
              <a:rPr lang="it-IT" sz="1000" dirty="0"/>
              <a:t> e i diagrammi ad albero.</a:t>
            </a:r>
          </a:p>
        </p:txBody>
      </p:sp>
      <p:sp>
        <p:nvSpPr>
          <p:cNvPr id="21" name="Google Shape;173;p28">
            <a:extLst>
              <a:ext uri="{FF2B5EF4-FFF2-40B4-BE49-F238E27FC236}">
                <a16:creationId xmlns:a16="http://schemas.microsoft.com/office/drawing/2014/main" id="{EA039746-1D22-468E-B055-063FF1AF23B8}"/>
              </a:ext>
            </a:extLst>
          </p:cNvPr>
          <p:cNvSpPr txBox="1">
            <a:spLocks/>
          </p:cNvSpPr>
          <p:nvPr/>
        </p:nvSpPr>
        <p:spPr>
          <a:xfrm rot="39726">
            <a:off x="7923986" y="4883878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  <p:sp>
        <p:nvSpPr>
          <p:cNvPr id="22" name="Google Shape;173;p28">
            <a:extLst>
              <a:ext uri="{FF2B5EF4-FFF2-40B4-BE49-F238E27FC236}">
                <a16:creationId xmlns:a16="http://schemas.microsoft.com/office/drawing/2014/main" id="{1380F4C1-2E6D-4FD0-9AA6-DFEFDFD9175F}"/>
              </a:ext>
            </a:extLst>
          </p:cNvPr>
          <p:cNvSpPr txBox="1">
            <a:spLocks/>
          </p:cNvSpPr>
          <p:nvPr/>
        </p:nvSpPr>
        <p:spPr>
          <a:xfrm rot="39726">
            <a:off x="7734352" y="74402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>
                <a:hlinkClick r:id="rId8" action="ppaction://hlinksldjump"/>
              </a:rPr>
              <a:t>BACK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37608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479882" y="267581"/>
            <a:ext cx="77040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it-IT" dirty="0"/>
              <a:t>Classificazione per Complessità</a:t>
            </a:r>
            <a:br>
              <a:rPr lang="it-IT" dirty="0"/>
            </a:br>
            <a:r>
              <a:rPr lang="it-IT" sz="1000" dirty="0"/>
              <a:t>CLICCA SULLE INTESTAZIONI PER VISUALIZZARE GLI ESEMPI</a:t>
            </a:r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7"/>
          </p:nvPr>
        </p:nvSpPr>
        <p:spPr>
          <a:xfrm>
            <a:off x="582373" y="3737328"/>
            <a:ext cx="2847619" cy="541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sz="2400" dirty="0">
                <a:hlinkClick r:id="rId3" action="ppaction://hlinksldjump"/>
              </a:rPr>
              <a:t>Grafici semplici</a:t>
            </a:r>
            <a:r>
              <a:rPr lang="it-IT" sz="2400" dirty="0"/>
              <a:t>: </a:t>
            </a:r>
            <a:r>
              <a:rPr lang="it-IT" sz="1050" dirty="0"/>
              <a:t>Grafici che rappresentano dati semplici e diretti, come un grafico a barre singolo.</a:t>
            </a:r>
            <a:endParaRPr sz="1050"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8"/>
          </p:nvPr>
        </p:nvSpPr>
        <p:spPr>
          <a:xfrm>
            <a:off x="3191787" y="2663474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rId4" action="ppaction://hlinksldjump"/>
              </a:rPr>
              <a:t>Grafici composti: </a:t>
            </a:r>
            <a:r>
              <a:rPr lang="it-IT" sz="1000" dirty="0"/>
              <a:t>Grafici che combinano più tipi di dati o più dimensioni, come un grafico a barre con una linea sovrapposta.</a:t>
            </a:r>
            <a:endParaRPr sz="1000"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13"/>
          </p:nvPr>
        </p:nvSpPr>
        <p:spPr>
          <a:xfrm>
            <a:off x="6136318" y="1846571"/>
            <a:ext cx="2527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dirty="0">
                <a:hlinkClick r:id="rId5" action="ppaction://hlinksldjump"/>
              </a:rPr>
              <a:t>Grafici complessi: </a:t>
            </a:r>
            <a:r>
              <a:rPr lang="it-IT" sz="1000" dirty="0"/>
              <a:t>Grafici che rappresentano dati complessi o multidimensionali, come un grafico a bolle o una </a:t>
            </a:r>
            <a:r>
              <a:rPr lang="it-IT" sz="1000" dirty="0" err="1"/>
              <a:t>heatmap</a:t>
            </a:r>
            <a:r>
              <a:rPr lang="it-IT" sz="1000" dirty="0"/>
              <a:t>.</a:t>
            </a:r>
            <a:endParaRPr sz="1000" dirty="0"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005">
            <a:off x="4129694" y="1733859"/>
            <a:ext cx="542687" cy="5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005">
            <a:off x="7128875" y="794792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9D239F7-87E1-4E20-B9C2-EEC982040C5C}"/>
              </a:ext>
            </a:extLst>
          </p:cNvPr>
          <p:cNvSpPr txBox="1"/>
          <p:nvPr/>
        </p:nvSpPr>
        <p:spPr>
          <a:xfrm>
            <a:off x="4249036" y="1851313"/>
            <a:ext cx="29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3B840B87-DACC-4818-9656-0BA4E215D764}"/>
              </a:ext>
            </a:extLst>
          </p:cNvPr>
          <p:cNvSpPr txBox="1"/>
          <p:nvPr/>
        </p:nvSpPr>
        <p:spPr>
          <a:xfrm>
            <a:off x="7294124" y="922118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1" name="Google Shape;242;p32">
            <a:extLst>
              <a:ext uri="{FF2B5EF4-FFF2-40B4-BE49-F238E27FC236}">
                <a16:creationId xmlns:a16="http://schemas.microsoft.com/office/drawing/2014/main" id="{755B1CAA-FE3A-4021-8F4A-AE3EE36BE84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500005">
            <a:off x="1734840" y="2723043"/>
            <a:ext cx="542687" cy="5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8799C77-B142-4507-95FA-B8163267D5DD}"/>
              </a:ext>
            </a:extLst>
          </p:cNvPr>
          <p:cNvSpPr txBox="1"/>
          <p:nvPr/>
        </p:nvSpPr>
        <p:spPr>
          <a:xfrm>
            <a:off x="1895058" y="2840497"/>
            <a:ext cx="11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Google Shape;173;p28">
            <a:extLst>
              <a:ext uri="{FF2B5EF4-FFF2-40B4-BE49-F238E27FC236}">
                <a16:creationId xmlns:a16="http://schemas.microsoft.com/office/drawing/2014/main" id="{13EC5262-70A2-4B5D-B58F-2D42273EC22F}"/>
              </a:ext>
            </a:extLst>
          </p:cNvPr>
          <p:cNvSpPr txBox="1">
            <a:spLocks/>
          </p:cNvSpPr>
          <p:nvPr/>
        </p:nvSpPr>
        <p:spPr>
          <a:xfrm rot="39726">
            <a:off x="7885259" y="4853315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  <p:sp>
        <p:nvSpPr>
          <p:cNvPr id="13" name="Google Shape;173;p28">
            <a:extLst>
              <a:ext uri="{FF2B5EF4-FFF2-40B4-BE49-F238E27FC236}">
                <a16:creationId xmlns:a16="http://schemas.microsoft.com/office/drawing/2014/main" id="{5CC50CB3-21DB-47FD-A769-E8A2416CC7E9}"/>
              </a:ext>
            </a:extLst>
          </p:cNvPr>
          <p:cNvSpPr txBox="1">
            <a:spLocks/>
          </p:cNvSpPr>
          <p:nvPr/>
        </p:nvSpPr>
        <p:spPr>
          <a:xfrm rot="39726">
            <a:off x="7734352" y="74402"/>
            <a:ext cx="1379295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>
                <a:hlinkClick r:id="rId7" action="ppaction://hlinksldjump"/>
              </a:rPr>
              <a:t>BACK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72116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88493">
            <a:off x="1596664" y="746041"/>
            <a:ext cx="5894668" cy="365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2124349" y="2178747"/>
            <a:ext cx="4839300" cy="13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Famiglie di Grafici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1848000" y="1042712"/>
            <a:ext cx="5448000" cy="10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1.02</a:t>
            </a:r>
            <a:endParaRPr dirty="0"/>
          </a:p>
        </p:txBody>
      </p:sp>
      <p:pic>
        <p:nvPicPr>
          <p:cNvPr id="7" name="Google Shape;172;p28">
            <a:extLst>
              <a:ext uri="{FF2B5EF4-FFF2-40B4-BE49-F238E27FC236}">
                <a16:creationId xmlns:a16="http://schemas.microsoft.com/office/drawing/2014/main" id="{DF1AC234-EFE7-4755-8A95-2E846B02BF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2025230" y="324128"/>
            <a:ext cx="613949" cy="61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2;p28">
            <a:extLst>
              <a:ext uri="{FF2B5EF4-FFF2-40B4-BE49-F238E27FC236}">
                <a16:creationId xmlns:a16="http://schemas.microsoft.com/office/drawing/2014/main" id="{C1EED7E0-BB26-4DE6-B5A7-8FF1233BAF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29">
            <a:off x="6683966" y="4100793"/>
            <a:ext cx="613949" cy="6139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485D9A3A-81ED-4C68-9699-5F5023F56650}"/>
              </a:ext>
            </a:extLst>
          </p:cNvPr>
          <p:cNvSpPr/>
          <p:nvPr/>
        </p:nvSpPr>
        <p:spPr>
          <a:xfrm rot="20893079">
            <a:off x="3860608" y="2879694"/>
            <a:ext cx="1377023" cy="280939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Google Shape;173;p28">
            <a:extLst>
              <a:ext uri="{FF2B5EF4-FFF2-40B4-BE49-F238E27FC236}">
                <a16:creationId xmlns:a16="http://schemas.microsoft.com/office/drawing/2014/main" id="{3CA2F67E-373C-45E9-89D5-2342CB39EFB3}"/>
              </a:ext>
            </a:extLst>
          </p:cNvPr>
          <p:cNvSpPr txBox="1">
            <a:spLocks/>
          </p:cNvSpPr>
          <p:nvPr/>
        </p:nvSpPr>
        <p:spPr>
          <a:xfrm rot="39726">
            <a:off x="4011073" y="2879050"/>
            <a:ext cx="1121853" cy="28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55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700"/>
              <a:buFont typeface="Playfair Display Medium"/>
              <a:buNone/>
              <a:defRPr sz="6700" b="0" i="1" u="none" strike="noStrike" cap="none">
                <a:solidFill>
                  <a:schemeClr val="lt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it-IT" sz="1400" dirty="0"/>
              <a:t>Parte Prima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rene and Vibrant by Slidesgo">
  <a:themeElements>
    <a:clrScheme name="Simple Light">
      <a:dk1>
        <a:srgbClr val="6F60B0"/>
      </a:dk1>
      <a:lt1>
        <a:srgbClr val="FFFFFF"/>
      </a:lt1>
      <a:dk2>
        <a:srgbClr val="9EC0E5"/>
      </a:dk2>
      <a:lt2>
        <a:srgbClr val="F8E6F0"/>
      </a:lt2>
      <a:accent1>
        <a:srgbClr val="C5BBDF"/>
      </a:accent1>
      <a:accent2>
        <a:srgbClr val="9DB3E5"/>
      </a:accent2>
      <a:accent3>
        <a:srgbClr val="C0DDDF"/>
      </a:accent3>
      <a:accent4>
        <a:srgbClr val="F1F8FF"/>
      </a:accent4>
      <a:accent5>
        <a:srgbClr val="F7F7F7"/>
      </a:accent5>
      <a:accent6>
        <a:srgbClr val="FFFFFF"/>
      </a:accent6>
      <a:hlink>
        <a:srgbClr val="FFF1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F4E23D27343614EB6C140A11187AAC8" ma:contentTypeVersion="5" ma:contentTypeDescription="Creare un nuovo documento." ma:contentTypeScope="" ma:versionID="28340cf58056517c4569824ecfb8e6b5">
  <xsd:schema xmlns:xsd="http://www.w3.org/2001/XMLSchema" xmlns:xs="http://www.w3.org/2001/XMLSchema" xmlns:p="http://schemas.microsoft.com/office/2006/metadata/properties" xmlns:ns3="9a4223a1-ccbb-4c37-bfd7-8fa424b7c017" xmlns:ns4="e28e3696-7921-4ebb-a287-aa10962f1759" targetNamespace="http://schemas.microsoft.com/office/2006/metadata/properties" ma:root="true" ma:fieldsID="6ab98885e8b4000b2bc3370bff466938" ns3:_="" ns4:_="">
    <xsd:import namespace="9a4223a1-ccbb-4c37-bfd7-8fa424b7c017"/>
    <xsd:import namespace="e28e3696-7921-4ebb-a287-aa10962f175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4223a1-ccbb-4c37-bfd7-8fa424b7c01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8e3696-7921-4ebb-a287-aa10962f17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a4223a1-ccbb-4c37-bfd7-8fa424b7c017" xsi:nil="true"/>
  </documentManagement>
</p:properties>
</file>

<file path=customXml/itemProps1.xml><?xml version="1.0" encoding="utf-8"?>
<ds:datastoreItem xmlns:ds="http://schemas.openxmlformats.org/officeDocument/2006/customXml" ds:itemID="{FDFE54F6-598A-43B7-95C1-5DF16B355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E5D2B7-9746-4BEC-AFFF-ED75B643B7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4223a1-ccbb-4c37-bfd7-8fa424b7c017"/>
    <ds:schemaRef ds:uri="e28e3696-7921-4ebb-a287-aa10962f17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1BB2DC-4153-4D7A-B031-1C976AF0ABA7}">
  <ds:schemaRefs>
    <ds:schemaRef ds:uri="http://schemas.openxmlformats.org/package/2006/metadata/core-properties"/>
    <ds:schemaRef ds:uri="9a4223a1-ccbb-4c37-bfd7-8fa424b7c017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e28e3696-7921-4ebb-a287-aa10962f1759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2136</Words>
  <Application>Microsoft Office PowerPoint</Application>
  <PresentationFormat>Presentazione su schermo (16:9)</PresentationFormat>
  <Paragraphs>337</Paragraphs>
  <Slides>49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8" baseType="lpstr">
      <vt:lpstr>Playfair Display SemiBold</vt:lpstr>
      <vt:lpstr>Bebas Neue</vt:lpstr>
      <vt:lpstr>Darker Grotesque SemiBold</vt:lpstr>
      <vt:lpstr>Playfair Display</vt:lpstr>
      <vt:lpstr>Arial</vt:lpstr>
      <vt:lpstr>Playfair Display Medium</vt:lpstr>
      <vt:lpstr>Open Sans</vt:lpstr>
      <vt:lpstr>Malgun Gothic Semilight</vt:lpstr>
      <vt:lpstr>Serene and Vibrant by Slidesgo</vt:lpstr>
      <vt:lpstr>Ricerca e Sviluppo Studio sui grafici</vt:lpstr>
      <vt:lpstr>Parte Prima Ricerca:  Teoria sui Grafici</vt:lpstr>
      <vt:lpstr>Panoramica</vt:lpstr>
      <vt:lpstr>Classificazione dei Grafici</vt:lpstr>
      <vt:lpstr>Introduzione ai criteri di classificazione</vt:lpstr>
      <vt:lpstr>Classificazione per tipi di dati CLICCA SULLE INTESTAZIONI PER VISUALIZZARE GLI ESEMPI</vt:lpstr>
      <vt:lpstr>Classificazione per Struttura CLICCA SULLE INTESTAZIONI PER VISUALIZZARE GLI ESEMPI</vt:lpstr>
      <vt:lpstr>Classificazione per Complessità CLICCA SULLE INTESTAZIONI PER VISUALIZZARE GLI ESEMPI</vt:lpstr>
      <vt:lpstr>Famiglie di Grafici</vt:lpstr>
      <vt:lpstr>Principali Categorie CLICCA SULLE INTESTAZIONI PER VISUALIZZARE GLI ESEMPI</vt:lpstr>
      <vt:lpstr>Famiglia dei Grafici di Distribuzione</vt:lpstr>
      <vt:lpstr>Famiglia dei Grafici a Confronto</vt:lpstr>
      <vt:lpstr>Famiglia dei Grafici di Tendenza</vt:lpstr>
      <vt:lpstr>Famiglia dei Grafici di Relazione</vt:lpstr>
      <vt:lpstr>Famiglia dei Grafici Gerarchici</vt:lpstr>
      <vt:lpstr>Approfondimenti</vt:lpstr>
      <vt:lpstr>Quando Usare Specifici Tipi di Grafici? Fattori da considerare nella scelta dei grafici: </vt:lpstr>
      <vt:lpstr>Sostituibilità tra Grafici</vt:lpstr>
      <vt:lpstr>Tipi di Dati Rappresentati Descrizione dei tipi di dati e dei grafici appropriati:</vt:lpstr>
      <vt:lpstr>Grafici Gerarchici in Dettaglio</vt:lpstr>
      <vt:lpstr>Grafici Lineari in Dettaglio</vt:lpstr>
      <vt:lpstr>La Dashboard</vt:lpstr>
      <vt:lpstr>Introduzione</vt:lpstr>
      <vt:lpstr>Vantaggi</vt:lpstr>
      <vt:lpstr>Componenti Chiave</vt:lpstr>
      <vt:lpstr>In sostanza, le dashboard sono strumenti indispensabili per chiunque voglia tenere sotto controllo la propria attività o progetto. Offrono una sintesi chiara delle informazioni chiave, una visualizzazione interattiva dei dati e un monitoraggio in tempo reale. Con componenti come KPI, grafici, tabelle, filtri e notifiche, le dashboard trasformano i dati grezzi in insight preziosi, aiutandoti a prendere decisioni informate e tempestive. Immagina di avere il controllo totale su tutte le informazioni importanti, con la possibilità di esplorarle e reagire in modo rapido ed efficace: questa è la potenza delle dashboard.</vt:lpstr>
      <vt:lpstr>Best Practices</vt:lpstr>
      <vt:lpstr>Principi di chiarezza e semplicità</vt:lpstr>
      <vt:lpstr>Parte Seconda Sviluppo:  Realizzazione della dashboard</vt:lpstr>
      <vt:lpstr>Ecco il nostro primo design del sito web.</vt:lpstr>
      <vt:lpstr>TIPI DI GRAFICI UTILIZZATI</vt:lpstr>
      <vt:lpstr>Pie Chart (Grafico a Torta)</vt:lpstr>
      <vt:lpstr>Che vantaggi ha un Grafico a torta?</vt:lpstr>
      <vt:lpstr>Column Chart (Grafico a  Barre)</vt:lpstr>
      <vt:lpstr>Confronto Visivo Efficace</vt:lpstr>
      <vt:lpstr>Line Chart</vt:lpstr>
      <vt:lpstr>Che vantaggi ha un Grafico a righe?</vt:lpstr>
      <vt:lpstr>Tabella dati</vt:lpstr>
      <vt:lpstr>Che vantaggi ha la tabella dati?</vt:lpstr>
      <vt:lpstr>CONSIDERAZIONI</vt:lpstr>
      <vt:lpstr>La trasformazione di questa dashboard in un sito web funzionale richiederà una pianificazione attenta e un'implementazione metodica. Utilizzando HTML, CSS e JavaScript, sarà possibile creare una dashboard, responsive e user-friendly. L'attenzione ai dettagli in termini di design e accessibilità garantirà che la dashboard non solo soddisfi le esigenze immediate di monitoraggio delle presenze, ma sia anche scalabile e adattabile alle future esigenze del datore di lavoro.</vt:lpstr>
      <vt:lpstr>Presentazione standard di PowerPoint</vt:lpstr>
      <vt:lpstr>Grafici</vt:lpstr>
      <vt:lpstr>Grafici</vt:lpstr>
      <vt:lpstr>Grafici</vt:lpstr>
      <vt:lpstr>Grafici</vt:lpstr>
      <vt:lpstr>Grafici</vt:lpstr>
      <vt:lpstr>Grafici</vt:lpstr>
      <vt:lpstr>Grafici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Ricerca e Sviluppo Studio sui grafici</dc:title>
  <dc:creator>Maichol Aprea</dc:creator>
  <cp:lastModifiedBy>Maichol Aprea</cp:lastModifiedBy>
  <cp:revision>42</cp:revision>
  <dcterms:modified xsi:type="dcterms:W3CDTF">2024-07-03T09:27:30Z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0x010100BF4E23D27343614EB6C140A11187AAC8</vt:lpwstr>
  </property>
</Properties>
</file>